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71" r:id="rId5"/>
    <p:sldId id="259" r:id="rId6"/>
    <p:sldId id="272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694A7-AFDC-49EF-8B1D-2639B5A52F69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63208-A37D-48A2-9E1A-EBE3C383350F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8654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4045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455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9286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0058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7893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7661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4635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9666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7505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6001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EE38DF-6C3D-4440-B00E-759F9B223D09}" type="slidenum">
              <a:rPr lang="en-CA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2F14A2-168C-4F88-B370-0035840E61D7}" type="slidenum">
              <a:rPr lang="en-CA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4256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7361A23-619B-4A03-8498-6FE5D2ECCB18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5049B0-CFF4-4013-9404-A934188E115A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3" Type="http://schemas.openxmlformats.org/officeDocument/2006/relationships/oleObject" Target="../embeddings/oleObject125.bin"/><Relationship Id="rId7" Type="http://schemas.openxmlformats.org/officeDocument/2006/relationships/oleObject" Target="../embeddings/oleObject127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7.wmf"/><Relationship Id="rId5" Type="http://schemas.openxmlformats.org/officeDocument/2006/relationships/oleObject" Target="../embeddings/oleObject126.bin"/><Relationship Id="rId10" Type="http://schemas.openxmlformats.org/officeDocument/2006/relationships/image" Target="../media/image129.wmf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2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34.bin"/><Relationship Id="rId18" Type="http://schemas.openxmlformats.org/officeDocument/2006/relationships/image" Target="../media/image137.wmf"/><Relationship Id="rId3" Type="http://schemas.openxmlformats.org/officeDocument/2006/relationships/oleObject" Target="../embeddings/oleObject129.bin"/><Relationship Id="rId21" Type="http://schemas.openxmlformats.org/officeDocument/2006/relationships/oleObject" Target="../embeddings/oleObject138.bin"/><Relationship Id="rId7" Type="http://schemas.openxmlformats.org/officeDocument/2006/relationships/oleObject" Target="../embeddings/oleObject131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36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36.wmf"/><Relationship Id="rId20" Type="http://schemas.openxmlformats.org/officeDocument/2006/relationships/image" Target="../media/image138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3.bin"/><Relationship Id="rId24" Type="http://schemas.openxmlformats.org/officeDocument/2006/relationships/image" Target="../media/image140.wmf"/><Relationship Id="rId5" Type="http://schemas.openxmlformats.org/officeDocument/2006/relationships/oleObject" Target="../embeddings/oleObject130.bin"/><Relationship Id="rId15" Type="http://schemas.openxmlformats.org/officeDocument/2006/relationships/oleObject" Target="../embeddings/oleObject135.bin"/><Relationship Id="rId23" Type="http://schemas.openxmlformats.org/officeDocument/2006/relationships/oleObject" Target="../embeddings/oleObject139.bin"/><Relationship Id="rId10" Type="http://schemas.openxmlformats.org/officeDocument/2006/relationships/image" Target="../media/image133.wmf"/><Relationship Id="rId19" Type="http://schemas.openxmlformats.org/officeDocument/2006/relationships/oleObject" Target="../embeddings/oleObject137.bin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2.bin"/><Relationship Id="rId14" Type="http://schemas.openxmlformats.org/officeDocument/2006/relationships/image" Target="../media/image135.wmf"/><Relationship Id="rId22" Type="http://schemas.openxmlformats.org/officeDocument/2006/relationships/image" Target="../media/image13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148.wmf"/><Relationship Id="rId3" Type="http://schemas.openxmlformats.org/officeDocument/2006/relationships/oleObject" Target="../embeddings/oleObject140.bin"/><Relationship Id="rId21" Type="http://schemas.openxmlformats.org/officeDocument/2006/relationships/oleObject" Target="../embeddings/oleObject149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45.wmf"/><Relationship Id="rId17" Type="http://schemas.openxmlformats.org/officeDocument/2006/relationships/oleObject" Target="../embeddings/oleObject147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47.wmf"/><Relationship Id="rId20" Type="http://schemas.openxmlformats.org/officeDocument/2006/relationships/image" Target="../media/image149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2.wmf"/><Relationship Id="rId11" Type="http://schemas.openxmlformats.org/officeDocument/2006/relationships/oleObject" Target="../embeddings/oleObject144.bin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10" Type="http://schemas.openxmlformats.org/officeDocument/2006/relationships/image" Target="../media/image144.wmf"/><Relationship Id="rId19" Type="http://schemas.openxmlformats.org/officeDocument/2006/relationships/oleObject" Target="../embeddings/oleObject148.bin"/><Relationship Id="rId4" Type="http://schemas.openxmlformats.org/officeDocument/2006/relationships/image" Target="../media/image141.w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46.wmf"/><Relationship Id="rId22" Type="http://schemas.openxmlformats.org/officeDocument/2006/relationships/image" Target="../media/image1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13" Type="http://schemas.openxmlformats.org/officeDocument/2006/relationships/oleObject" Target="../embeddings/oleObject155.bin"/><Relationship Id="rId18" Type="http://schemas.openxmlformats.org/officeDocument/2006/relationships/image" Target="../media/image158.wmf"/><Relationship Id="rId3" Type="http://schemas.openxmlformats.org/officeDocument/2006/relationships/oleObject" Target="../embeddings/oleObject150.bin"/><Relationship Id="rId21" Type="http://schemas.openxmlformats.org/officeDocument/2006/relationships/oleObject" Target="../embeddings/oleObject159.bin"/><Relationship Id="rId7" Type="http://schemas.openxmlformats.org/officeDocument/2006/relationships/oleObject" Target="../embeddings/oleObject152.bin"/><Relationship Id="rId12" Type="http://schemas.openxmlformats.org/officeDocument/2006/relationships/image" Target="../media/image155.wmf"/><Relationship Id="rId17" Type="http://schemas.openxmlformats.org/officeDocument/2006/relationships/oleObject" Target="../embeddings/oleObject157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57.wmf"/><Relationship Id="rId20" Type="http://schemas.openxmlformats.org/officeDocument/2006/relationships/image" Target="../media/image159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54.bin"/><Relationship Id="rId5" Type="http://schemas.openxmlformats.org/officeDocument/2006/relationships/oleObject" Target="../embeddings/oleObject151.bin"/><Relationship Id="rId15" Type="http://schemas.openxmlformats.org/officeDocument/2006/relationships/oleObject" Target="../embeddings/oleObject156.bin"/><Relationship Id="rId10" Type="http://schemas.openxmlformats.org/officeDocument/2006/relationships/image" Target="../media/image154.wmf"/><Relationship Id="rId19" Type="http://schemas.openxmlformats.org/officeDocument/2006/relationships/oleObject" Target="../embeddings/oleObject158.bin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53.bin"/><Relationship Id="rId14" Type="http://schemas.openxmlformats.org/officeDocument/2006/relationships/image" Target="../media/image156.wmf"/><Relationship Id="rId22" Type="http://schemas.openxmlformats.org/officeDocument/2006/relationships/image" Target="../media/image16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9" Type="http://schemas.openxmlformats.org/officeDocument/2006/relationships/oleObject" Target="../embeddings/oleObject38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34" Type="http://schemas.openxmlformats.org/officeDocument/2006/relationships/image" Target="../media/image36.wmf"/><Relationship Id="rId42" Type="http://schemas.openxmlformats.org/officeDocument/2006/relationships/image" Target="../media/image40.wmf"/><Relationship Id="rId47" Type="http://schemas.openxmlformats.org/officeDocument/2006/relationships/oleObject" Target="../embeddings/oleObject42.bin"/><Relationship Id="rId50" Type="http://schemas.openxmlformats.org/officeDocument/2006/relationships/image" Target="../media/image44.wmf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33" Type="http://schemas.openxmlformats.org/officeDocument/2006/relationships/oleObject" Target="../embeddings/oleObject35.bin"/><Relationship Id="rId38" Type="http://schemas.openxmlformats.org/officeDocument/2006/relationships/image" Target="../media/image38.wmf"/><Relationship Id="rId46" Type="http://schemas.openxmlformats.org/officeDocument/2006/relationships/image" Target="../media/image42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29" Type="http://schemas.openxmlformats.org/officeDocument/2006/relationships/oleObject" Target="../embeddings/oleObject33.bin"/><Relationship Id="rId41" Type="http://schemas.openxmlformats.org/officeDocument/2006/relationships/oleObject" Target="../embeddings/oleObject39.bin"/><Relationship Id="rId54" Type="http://schemas.openxmlformats.org/officeDocument/2006/relationships/image" Target="../media/image4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1.wmf"/><Relationship Id="rId32" Type="http://schemas.openxmlformats.org/officeDocument/2006/relationships/image" Target="../media/image35.wmf"/><Relationship Id="rId37" Type="http://schemas.openxmlformats.org/officeDocument/2006/relationships/oleObject" Target="../embeddings/oleObject37.bin"/><Relationship Id="rId40" Type="http://schemas.openxmlformats.org/officeDocument/2006/relationships/image" Target="../media/image39.wmf"/><Relationship Id="rId45" Type="http://schemas.openxmlformats.org/officeDocument/2006/relationships/oleObject" Target="../embeddings/oleObject41.bin"/><Relationship Id="rId53" Type="http://schemas.openxmlformats.org/officeDocument/2006/relationships/oleObject" Target="../embeddings/oleObject45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3.wmf"/><Relationship Id="rId36" Type="http://schemas.openxmlformats.org/officeDocument/2006/relationships/image" Target="../media/image37.wmf"/><Relationship Id="rId49" Type="http://schemas.openxmlformats.org/officeDocument/2006/relationships/oleObject" Target="../embeddings/oleObject43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31" Type="http://schemas.openxmlformats.org/officeDocument/2006/relationships/oleObject" Target="../embeddings/oleObject34.bin"/><Relationship Id="rId44" Type="http://schemas.openxmlformats.org/officeDocument/2006/relationships/image" Target="../media/image41.wmf"/><Relationship Id="rId52" Type="http://schemas.openxmlformats.org/officeDocument/2006/relationships/image" Target="../media/image45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Relationship Id="rId27" Type="http://schemas.openxmlformats.org/officeDocument/2006/relationships/oleObject" Target="../embeddings/oleObject32.bin"/><Relationship Id="rId30" Type="http://schemas.openxmlformats.org/officeDocument/2006/relationships/image" Target="../media/image34.wmf"/><Relationship Id="rId35" Type="http://schemas.openxmlformats.org/officeDocument/2006/relationships/oleObject" Target="../embeddings/oleObject36.bin"/><Relationship Id="rId43" Type="http://schemas.openxmlformats.org/officeDocument/2006/relationships/oleObject" Target="../embeddings/oleObject40.bin"/><Relationship Id="rId48" Type="http://schemas.openxmlformats.org/officeDocument/2006/relationships/image" Target="../media/image43.wmf"/><Relationship Id="rId8" Type="http://schemas.openxmlformats.org/officeDocument/2006/relationships/image" Target="../media/image23.wmf"/><Relationship Id="rId51" Type="http://schemas.openxmlformats.org/officeDocument/2006/relationships/oleObject" Target="../embeddings/oleObject4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8.wmf"/><Relationship Id="rId26" Type="http://schemas.openxmlformats.org/officeDocument/2006/relationships/image" Target="../media/image72.wmf"/><Relationship Id="rId39" Type="http://schemas.openxmlformats.org/officeDocument/2006/relationships/oleObject" Target="../embeddings/oleObject78.bin"/><Relationship Id="rId21" Type="http://schemas.openxmlformats.org/officeDocument/2006/relationships/oleObject" Target="../embeddings/oleObject69.bin"/><Relationship Id="rId34" Type="http://schemas.openxmlformats.org/officeDocument/2006/relationships/image" Target="../media/image76.wmf"/><Relationship Id="rId42" Type="http://schemas.openxmlformats.org/officeDocument/2006/relationships/image" Target="../media/image80.wmf"/><Relationship Id="rId47" Type="http://schemas.openxmlformats.org/officeDocument/2006/relationships/oleObject" Target="../embeddings/oleObject82.bin"/><Relationship Id="rId50" Type="http://schemas.openxmlformats.org/officeDocument/2006/relationships/image" Target="../media/image84.wmf"/><Relationship Id="rId55" Type="http://schemas.openxmlformats.org/officeDocument/2006/relationships/oleObject" Target="../embeddings/oleObject86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67.bin"/><Relationship Id="rId25" Type="http://schemas.openxmlformats.org/officeDocument/2006/relationships/oleObject" Target="../embeddings/oleObject71.bin"/><Relationship Id="rId33" Type="http://schemas.openxmlformats.org/officeDocument/2006/relationships/oleObject" Target="../embeddings/oleObject75.bin"/><Relationship Id="rId38" Type="http://schemas.openxmlformats.org/officeDocument/2006/relationships/image" Target="../media/image78.wmf"/><Relationship Id="rId46" Type="http://schemas.openxmlformats.org/officeDocument/2006/relationships/image" Target="../media/image82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29" Type="http://schemas.openxmlformats.org/officeDocument/2006/relationships/oleObject" Target="../embeddings/oleObject73.bin"/><Relationship Id="rId41" Type="http://schemas.openxmlformats.org/officeDocument/2006/relationships/oleObject" Target="../embeddings/oleObject79.bin"/><Relationship Id="rId54" Type="http://schemas.openxmlformats.org/officeDocument/2006/relationships/image" Target="../media/image86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71.wmf"/><Relationship Id="rId32" Type="http://schemas.openxmlformats.org/officeDocument/2006/relationships/image" Target="../media/image75.wmf"/><Relationship Id="rId37" Type="http://schemas.openxmlformats.org/officeDocument/2006/relationships/oleObject" Target="../embeddings/oleObject77.bin"/><Relationship Id="rId40" Type="http://schemas.openxmlformats.org/officeDocument/2006/relationships/image" Target="../media/image79.wmf"/><Relationship Id="rId45" Type="http://schemas.openxmlformats.org/officeDocument/2006/relationships/oleObject" Target="../embeddings/oleObject81.bin"/><Relationship Id="rId53" Type="http://schemas.openxmlformats.org/officeDocument/2006/relationships/oleObject" Target="../embeddings/oleObject85.bin"/><Relationship Id="rId58" Type="http://schemas.openxmlformats.org/officeDocument/2006/relationships/image" Target="../media/image88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image" Target="../media/image73.wmf"/><Relationship Id="rId36" Type="http://schemas.openxmlformats.org/officeDocument/2006/relationships/image" Target="../media/image77.wmf"/><Relationship Id="rId49" Type="http://schemas.openxmlformats.org/officeDocument/2006/relationships/oleObject" Target="../embeddings/oleObject83.bin"/><Relationship Id="rId57" Type="http://schemas.openxmlformats.org/officeDocument/2006/relationships/oleObject" Target="../embeddings/oleObject87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68.bin"/><Relationship Id="rId31" Type="http://schemas.openxmlformats.org/officeDocument/2006/relationships/oleObject" Target="../embeddings/oleObject74.bin"/><Relationship Id="rId44" Type="http://schemas.openxmlformats.org/officeDocument/2006/relationships/image" Target="../media/image81.wmf"/><Relationship Id="rId52" Type="http://schemas.openxmlformats.org/officeDocument/2006/relationships/image" Target="../media/image85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Relationship Id="rId27" Type="http://schemas.openxmlformats.org/officeDocument/2006/relationships/oleObject" Target="../embeddings/oleObject72.bin"/><Relationship Id="rId30" Type="http://schemas.openxmlformats.org/officeDocument/2006/relationships/image" Target="../media/image74.wmf"/><Relationship Id="rId35" Type="http://schemas.openxmlformats.org/officeDocument/2006/relationships/oleObject" Target="../embeddings/oleObject76.bin"/><Relationship Id="rId43" Type="http://schemas.openxmlformats.org/officeDocument/2006/relationships/oleObject" Target="../embeddings/oleObject80.bin"/><Relationship Id="rId48" Type="http://schemas.openxmlformats.org/officeDocument/2006/relationships/image" Target="../media/image83.wmf"/><Relationship Id="rId56" Type="http://schemas.openxmlformats.org/officeDocument/2006/relationships/image" Target="../media/image87.wmf"/><Relationship Id="rId8" Type="http://schemas.openxmlformats.org/officeDocument/2006/relationships/image" Target="../media/image63.wmf"/><Relationship Id="rId51" Type="http://schemas.openxmlformats.org/officeDocument/2006/relationships/oleObject" Target="../embeddings/oleObject84.bin"/><Relationship Id="rId3" Type="http://schemas.openxmlformats.org/officeDocument/2006/relationships/oleObject" Target="../embeddings/oleObject5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94.wmf"/><Relationship Id="rId26" Type="http://schemas.openxmlformats.org/officeDocument/2006/relationships/image" Target="../media/image98.wmf"/><Relationship Id="rId3" Type="http://schemas.openxmlformats.org/officeDocument/2006/relationships/oleObject" Target="../embeddings/oleObject57.bin"/><Relationship Id="rId21" Type="http://schemas.openxmlformats.org/officeDocument/2006/relationships/oleObject" Target="../embeddings/oleObject95.bin"/><Relationship Id="rId34" Type="http://schemas.openxmlformats.org/officeDocument/2006/relationships/image" Target="../media/image102.wmf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93.bin"/><Relationship Id="rId25" Type="http://schemas.openxmlformats.org/officeDocument/2006/relationships/oleObject" Target="../embeddings/oleObject97.bin"/><Relationship Id="rId33" Type="http://schemas.openxmlformats.org/officeDocument/2006/relationships/oleObject" Target="../embeddings/oleObject101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29" Type="http://schemas.openxmlformats.org/officeDocument/2006/relationships/oleObject" Target="../embeddings/oleObject99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90.bin"/><Relationship Id="rId24" Type="http://schemas.openxmlformats.org/officeDocument/2006/relationships/image" Target="../media/image97.wmf"/><Relationship Id="rId32" Type="http://schemas.openxmlformats.org/officeDocument/2006/relationships/image" Target="../media/image101.wmf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92.bin"/><Relationship Id="rId23" Type="http://schemas.openxmlformats.org/officeDocument/2006/relationships/oleObject" Target="../embeddings/oleObject96.bin"/><Relationship Id="rId28" Type="http://schemas.openxmlformats.org/officeDocument/2006/relationships/image" Target="../media/image99.wmf"/><Relationship Id="rId10" Type="http://schemas.openxmlformats.org/officeDocument/2006/relationships/image" Target="../media/image90.wmf"/><Relationship Id="rId19" Type="http://schemas.openxmlformats.org/officeDocument/2006/relationships/oleObject" Target="../embeddings/oleObject94.bin"/><Relationship Id="rId31" Type="http://schemas.openxmlformats.org/officeDocument/2006/relationships/oleObject" Target="../embeddings/oleObject100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92.wmf"/><Relationship Id="rId22" Type="http://schemas.openxmlformats.org/officeDocument/2006/relationships/image" Target="../media/image96.wmf"/><Relationship Id="rId27" Type="http://schemas.openxmlformats.org/officeDocument/2006/relationships/oleObject" Target="../embeddings/oleObject98.bin"/><Relationship Id="rId30" Type="http://schemas.openxmlformats.org/officeDocument/2006/relationships/image" Target="../media/image10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110.wmf"/><Relationship Id="rId26" Type="http://schemas.openxmlformats.org/officeDocument/2006/relationships/image" Target="../media/image114.wmf"/><Relationship Id="rId39" Type="http://schemas.openxmlformats.org/officeDocument/2006/relationships/oleObject" Target="../embeddings/oleObject120.bin"/><Relationship Id="rId3" Type="http://schemas.openxmlformats.org/officeDocument/2006/relationships/oleObject" Target="../embeddings/oleObject102.bin"/><Relationship Id="rId21" Type="http://schemas.openxmlformats.org/officeDocument/2006/relationships/oleObject" Target="../embeddings/oleObject111.bin"/><Relationship Id="rId34" Type="http://schemas.openxmlformats.org/officeDocument/2006/relationships/image" Target="../media/image118.wmf"/><Relationship Id="rId42" Type="http://schemas.openxmlformats.org/officeDocument/2006/relationships/image" Target="../media/image122.wmf"/><Relationship Id="rId47" Type="http://schemas.openxmlformats.org/officeDocument/2006/relationships/oleObject" Target="../embeddings/oleObject124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7.wmf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3.bin"/><Relationship Id="rId33" Type="http://schemas.openxmlformats.org/officeDocument/2006/relationships/oleObject" Target="../embeddings/oleObject117.bin"/><Relationship Id="rId38" Type="http://schemas.openxmlformats.org/officeDocument/2006/relationships/image" Target="../media/image120.wmf"/><Relationship Id="rId46" Type="http://schemas.openxmlformats.org/officeDocument/2006/relationships/image" Target="../media/image124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09.wmf"/><Relationship Id="rId20" Type="http://schemas.openxmlformats.org/officeDocument/2006/relationships/image" Target="../media/image111.wmf"/><Relationship Id="rId29" Type="http://schemas.openxmlformats.org/officeDocument/2006/relationships/oleObject" Target="../embeddings/oleObject115.bin"/><Relationship Id="rId41" Type="http://schemas.openxmlformats.org/officeDocument/2006/relationships/oleObject" Target="../embeddings/oleObject121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06.bin"/><Relationship Id="rId24" Type="http://schemas.openxmlformats.org/officeDocument/2006/relationships/image" Target="../media/image113.wmf"/><Relationship Id="rId32" Type="http://schemas.openxmlformats.org/officeDocument/2006/relationships/image" Target="../media/image117.wmf"/><Relationship Id="rId37" Type="http://schemas.openxmlformats.org/officeDocument/2006/relationships/oleObject" Target="../embeddings/oleObject119.bin"/><Relationship Id="rId40" Type="http://schemas.openxmlformats.org/officeDocument/2006/relationships/image" Target="../media/image121.wmf"/><Relationship Id="rId45" Type="http://schemas.openxmlformats.org/officeDocument/2006/relationships/oleObject" Target="../embeddings/oleObject123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oleObject" Target="../embeddings/oleObject112.bin"/><Relationship Id="rId28" Type="http://schemas.openxmlformats.org/officeDocument/2006/relationships/image" Target="../media/image115.wmf"/><Relationship Id="rId36" Type="http://schemas.openxmlformats.org/officeDocument/2006/relationships/image" Target="../media/image119.wmf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10.bin"/><Relationship Id="rId31" Type="http://schemas.openxmlformats.org/officeDocument/2006/relationships/oleObject" Target="../embeddings/oleObject116.bin"/><Relationship Id="rId44" Type="http://schemas.openxmlformats.org/officeDocument/2006/relationships/image" Target="../media/image123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8.wmf"/><Relationship Id="rId22" Type="http://schemas.openxmlformats.org/officeDocument/2006/relationships/image" Target="../media/image112.wmf"/><Relationship Id="rId27" Type="http://schemas.openxmlformats.org/officeDocument/2006/relationships/oleObject" Target="../embeddings/oleObject114.bin"/><Relationship Id="rId30" Type="http://schemas.openxmlformats.org/officeDocument/2006/relationships/image" Target="../media/image116.wmf"/><Relationship Id="rId35" Type="http://schemas.openxmlformats.org/officeDocument/2006/relationships/oleObject" Target="../embeddings/oleObject118.bin"/><Relationship Id="rId43" Type="http://schemas.openxmlformats.org/officeDocument/2006/relationships/oleObject" Target="../embeddings/oleObject122.bin"/><Relationship Id="rId48" Type="http://schemas.openxmlformats.org/officeDocument/2006/relationships/image" Target="../media/image1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Lesson 2: </a:t>
            </a:r>
            <a:br>
              <a:rPr lang="en-CA" dirty="0"/>
            </a:br>
            <a:r>
              <a:rPr lang="en-CA" dirty="0"/>
              <a:t>Solving Quadratic Functions by Factoring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563562"/>
          </a:xfrm>
        </p:spPr>
        <p:txBody>
          <a:bodyPr/>
          <a:lstStyle/>
          <a:p>
            <a:r>
              <a:rPr lang="en-CA" dirty="0"/>
              <a:t>Applications of Quadratic Functions: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382000" cy="1066800"/>
          </a:xfrm>
        </p:spPr>
        <p:txBody>
          <a:bodyPr/>
          <a:lstStyle/>
          <a:p>
            <a:r>
              <a:rPr lang="en-CA" dirty="0"/>
              <a:t>Product – means multiply</a:t>
            </a:r>
          </a:p>
          <a:p>
            <a:r>
              <a:rPr lang="en-CA" dirty="0"/>
              <a:t>Consecutive – the terms increase by one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09800" y="1828800"/>
          <a:ext cx="2667000" cy="606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080" imgH="190440" progId="Equation.DSMT4">
                  <p:embed/>
                </p:oleObj>
              </mc:Choice>
              <mc:Fallback>
                <p:oleObj name="Equation" r:id="rId3" imgW="838080" imgH="1904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828800"/>
                        <a:ext cx="2667000" cy="606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2362200"/>
            <a:ext cx="8382000" cy="1752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 of a rectangle – means you multiply the length and width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dirty="0"/>
              <a:t>Two sticks have a length of 20, if one of them have a length of “x”, the other will have a length of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086600" y="3657600"/>
          <a:ext cx="1182687" cy="486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40" imgH="177480" progId="Equation.DSMT4">
                  <p:embed/>
                </p:oleObj>
              </mc:Choice>
              <mc:Fallback>
                <p:oleObj name="Equation" r:id="rId5" imgW="43164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657600"/>
                        <a:ext cx="1182687" cy="4867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4114800"/>
            <a:ext cx="8382000" cy="457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difference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two numbers is 6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671763" y="4495800"/>
          <a:ext cx="258603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177480" progId="Equation.DSMT4">
                  <p:embed/>
                </p:oleObj>
              </mc:Choice>
              <mc:Fallback>
                <p:oleObj name="Equation" r:id="rId7" imgW="81252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4495800"/>
                        <a:ext cx="258603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5105400"/>
            <a:ext cx="83820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dirty="0"/>
              <a:t>Sum of their squares – square each number and then add them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995612" y="5824537"/>
          <a:ext cx="2262188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228600" progId="Equation.DSMT4">
                  <p:embed/>
                </p:oleObj>
              </mc:Choice>
              <mc:Fallback>
                <p:oleObj name="Equation" r:id="rId9" imgW="711000" imgH="2286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2" y="5824537"/>
                        <a:ext cx="2262188" cy="728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 bwMode="auto">
          <a:xfrm>
            <a:off x="228601" y="219075"/>
            <a:ext cx="8458200" cy="9239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200000"/>
                  </a:schemeClr>
                </a:solidFill>
              </a:rPr>
              <a:t>Example 4:</a:t>
            </a:r>
            <a:r>
              <a:rPr lang="en-US" sz="2800" dirty="0">
                <a:solidFill>
                  <a:schemeClr val="tx2">
                    <a:satMod val="200000"/>
                  </a:schemeClr>
                </a:solidFill>
              </a:rPr>
              <a:t> The difference of two numbers is 4.  The sum of their squares is 136.  Find the numbers: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09600" y="1295400"/>
            <a:ext cx="3473450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latin typeface="Corbel" pitchFamily="34" charset="0"/>
              </a:rPr>
              <a:t>Let </a:t>
            </a:r>
            <a:r>
              <a:rPr lang="en-US" sz="2300">
                <a:solidFill>
                  <a:srgbClr val="FF3300"/>
                </a:solidFill>
                <a:latin typeface="Corbel" pitchFamily="34" charset="0"/>
              </a:rPr>
              <a:t>“x”</a:t>
            </a:r>
            <a:r>
              <a:rPr lang="en-US" sz="2300">
                <a:latin typeface="Corbel" pitchFamily="34" charset="0"/>
              </a:rPr>
              <a:t> be the first number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219575" y="1308100"/>
            <a:ext cx="4268788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latin typeface="Corbel" pitchFamily="34" charset="0"/>
              </a:rPr>
              <a:t>Let </a:t>
            </a:r>
            <a:r>
              <a:rPr lang="en-US" sz="2300">
                <a:solidFill>
                  <a:srgbClr val="FF3300"/>
                </a:solidFill>
                <a:latin typeface="Corbel" pitchFamily="34" charset="0"/>
              </a:rPr>
              <a:t>“x + 4”</a:t>
            </a:r>
            <a:r>
              <a:rPr lang="en-US" sz="2300">
                <a:latin typeface="Corbel" pitchFamily="34" charset="0"/>
              </a:rPr>
              <a:t> be the Second number</a:t>
            </a:r>
          </a:p>
        </p:txBody>
      </p:sp>
      <p:graphicFrame>
        <p:nvGraphicFramePr>
          <p:cNvPr id="30726" name="Object 2"/>
          <p:cNvGraphicFramePr>
            <a:graphicFrameLocks noChangeAspect="1"/>
          </p:cNvGraphicFramePr>
          <p:nvPr/>
        </p:nvGraphicFramePr>
        <p:xfrm>
          <a:off x="874713" y="1797050"/>
          <a:ext cx="10541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" imgH="291960" progId="Equation.DSMT4">
                  <p:embed/>
                </p:oleObj>
              </mc:Choice>
              <mc:Fallback>
                <p:oleObj name="Equation" r:id="rId3" imgW="457200" imgH="291960" progId="Equation.DSMT4">
                  <p:embed/>
                  <p:pic>
                    <p:nvPicPr>
                      <p:cNvPr id="307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1797050"/>
                        <a:ext cx="1054100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3"/>
          <p:cNvGraphicFramePr>
            <a:graphicFrameLocks noChangeAspect="1"/>
          </p:cNvGraphicFramePr>
          <p:nvPr/>
        </p:nvGraphicFramePr>
        <p:xfrm>
          <a:off x="1851025" y="1793875"/>
          <a:ext cx="157956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85800" imgH="291960" progId="Equation.DSMT4">
                  <p:embed/>
                </p:oleObj>
              </mc:Choice>
              <mc:Fallback>
                <p:oleObj name="Equation" r:id="rId5" imgW="685800" imgH="291960" progId="Equation.DSMT4">
                  <p:embed/>
                  <p:pic>
                    <p:nvPicPr>
                      <p:cNvPr id="307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025" y="1793875"/>
                        <a:ext cx="1579563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4"/>
          <p:cNvGraphicFramePr>
            <a:graphicFrameLocks noChangeAspect="1"/>
          </p:cNvGraphicFramePr>
          <p:nvPr/>
        </p:nvGraphicFramePr>
        <p:xfrm>
          <a:off x="3557588" y="1936750"/>
          <a:ext cx="64293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177480" progId="Equation.DSMT4">
                  <p:embed/>
                </p:oleObj>
              </mc:Choice>
              <mc:Fallback>
                <p:oleObj name="Equation" r:id="rId7" imgW="279360" imgH="177480" progId="Equation.DSMT4">
                  <p:embed/>
                  <p:pic>
                    <p:nvPicPr>
                      <p:cNvPr id="307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1936750"/>
                        <a:ext cx="642937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5"/>
          <p:cNvGraphicFramePr>
            <a:graphicFrameLocks noChangeAspect="1"/>
          </p:cNvGraphicFramePr>
          <p:nvPr/>
        </p:nvGraphicFramePr>
        <p:xfrm>
          <a:off x="790575" y="2479675"/>
          <a:ext cx="7604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120" imgH="215640" progId="Equation.DSMT4">
                  <p:embed/>
                </p:oleObj>
              </mc:Choice>
              <mc:Fallback>
                <p:oleObj name="Equation" r:id="rId9" imgW="330120" imgH="215640" progId="Equation.DSMT4">
                  <p:embed/>
                  <p:pic>
                    <p:nvPicPr>
                      <p:cNvPr id="307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2479675"/>
                        <a:ext cx="7604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6"/>
          <p:cNvGraphicFramePr>
            <a:graphicFrameLocks noChangeAspect="1"/>
          </p:cNvGraphicFramePr>
          <p:nvPr/>
        </p:nvGraphicFramePr>
        <p:xfrm>
          <a:off x="1641475" y="2449512"/>
          <a:ext cx="18716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520" imgH="215640" progId="Equation.DSMT4">
                  <p:embed/>
                </p:oleObj>
              </mc:Choice>
              <mc:Fallback>
                <p:oleObj name="Equation" r:id="rId11" imgW="812520" imgH="215640" progId="Equation.DSMT4">
                  <p:embed/>
                  <p:pic>
                    <p:nvPicPr>
                      <p:cNvPr id="307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475" y="2449512"/>
                        <a:ext cx="187166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7"/>
          <p:cNvGraphicFramePr>
            <a:graphicFrameLocks noChangeAspect="1"/>
          </p:cNvGraphicFramePr>
          <p:nvPr/>
        </p:nvGraphicFramePr>
        <p:xfrm>
          <a:off x="3614738" y="2532062"/>
          <a:ext cx="9350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06080" imgH="177480" progId="Equation.DSMT4">
                  <p:embed/>
                </p:oleObj>
              </mc:Choice>
              <mc:Fallback>
                <p:oleObj name="Equation" r:id="rId13" imgW="406080" imgH="177480" progId="Equation.DSMT4">
                  <p:embed/>
                  <p:pic>
                    <p:nvPicPr>
                      <p:cNvPr id="307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738" y="2532062"/>
                        <a:ext cx="935037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8"/>
          <p:cNvGraphicFramePr>
            <a:graphicFrameLocks noChangeAspect="1"/>
          </p:cNvGraphicFramePr>
          <p:nvPr/>
        </p:nvGraphicFramePr>
        <p:xfrm>
          <a:off x="1433513" y="2997200"/>
          <a:ext cx="28051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18960" imgH="215640" progId="Equation.DSMT4">
                  <p:embed/>
                </p:oleObj>
              </mc:Choice>
              <mc:Fallback>
                <p:oleObj name="Equation" r:id="rId15" imgW="1218960" imgH="215640" progId="Equation.DSMT4">
                  <p:embed/>
                  <p:pic>
                    <p:nvPicPr>
                      <p:cNvPr id="307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2997200"/>
                        <a:ext cx="28051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9"/>
          <p:cNvGraphicFramePr>
            <a:graphicFrameLocks noChangeAspect="1"/>
          </p:cNvGraphicFramePr>
          <p:nvPr/>
        </p:nvGraphicFramePr>
        <p:xfrm>
          <a:off x="1736725" y="3533775"/>
          <a:ext cx="24844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79280" imgH="215640" progId="Equation.DSMT4">
                  <p:embed/>
                </p:oleObj>
              </mc:Choice>
              <mc:Fallback>
                <p:oleObj name="Equation" r:id="rId17" imgW="1079280" imgH="215640" progId="Equation.DSMT4">
                  <p:embed/>
                  <p:pic>
                    <p:nvPicPr>
                      <p:cNvPr id="307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3533775"/>
                        <a:ext cx="2484438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4" name="Object 10"/>
          <p:cNvGraphicFramePr>
            <a:graphicFrameLocks noChangeAspect="1"/>
          </p:cNvGraphicFramePr>
          <p:nvPr/>
        </p:nvGraphicFramePr>
        <p:xfrm>
          <a:off x="1343025" y="4097337"/>
          <a:ext cx="289401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57120" imgH="253800" progId="Equation.DSMT4">
                  <p:embed/>
                </p:oleObj>
              </mc:Choice>
              <mc:Fallback>
                <p:oleObj name="Equation" r:id="rId19" imgW="1257120" imgH="253800" progId="Equation.DSMT4">
                  <p:embed/>
                  <p:pic>
                    <p:nvPicPr>
                      <p:cNvPr id="307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4097337"/>
                        <a:ext cx="2894013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5" name="Object 11"/>
          <p:cNvGraphicFramePr>
            <a:graphicFrameLocks noChangeAspect="1"/>
          </p:cNvGraphicFramePr>
          <p:nvPr/>
        </p:nvGraphicFramePr>
        <p:xfrm>
          <a:off x="1260475" y="4735512"/>
          <a:ext cx="12573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45760" imgH="177480" progId="Equation.DSMT4">
                  <p:embed/>
                </p:oleObj>
              </mc:Choice>
              <mc:Fallback>
                <p:oleObj name="Equation" r:id="rId21" imgW="545760" imgH="177480" progId="Equation.DSMT4">
                  <p:embed/>
                  <p:pic>
                    <p:nvPicPr>
                      <p:cNvPr id="307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4735512"/>
                        <a:ext cx="1257300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6" name="Object 12"/>
          <p:cNvGraphicFramePr>
            <a:graphicFrameLocks noChangeAspect="1"/>
          </p:cNvGraphicFramePr>
          <p:nvPr/>
        </p:nvGraphicFramePr>
        <p:xfrm>
          <a:off x="2943225" y="4718050"/>
          <a:ext cx="84931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280" imgH="177480" progId="Equation.DSMT4">
                  <p:embed/>
                </p:oleObj>
              </mc:Choice>
              <mc:Fallback>
                <p:oleObj name="Equation" r:id="rId23" imgW="368280" imgH="177480" progId="Equation.DSMT4">
                  <p:embed/>
                  <p:pic>
                    <p:nvPicPr>
                      <p:cNvPr id="307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4718050"/>
                        <a:ext cx="849313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617538" y="5245100"/>
            <a:ext cx="6556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orbel" pitchFamily="34" charset="0"/>
              </a:rPr>
              <a:t>If the first number is </a:t>
            </a:r>
            <a:r>
              <a:rPr lang="en-US" sz="2400">
                <a:solidFill>
                  <a:srgbClr val="FF3300"/>
                </a:solidFill>
                <a:latin typeface="Corbel" pitchFamily="34" charset="0"/>
              </a:rPr>
              <a:t>–10</a:t>
            </a:r>
            <a:r>
              <a:rPr lang="en-US" sz="2400">
                <a:latin typeface="Corbel" pitchFamily="34" charset="0"/>
              </a:rPr>
              <a:t>, the second number is </a:t>
            </a:r>
            <a:r>
              <a:rPr lang="en-US" sz="2400">
                <a:solidFill>
                  <a:srgbClr val="FF3300"/>
                </a:solidFill>
                <a:latin typeface="Corbel" pitchFamily="34" charset="0"/>
              </a:rPr>
              <a:t>–6 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617538" y="5740400"/>
            <a:ext cx="61531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orbel" pitchFamily="34" charset="0"/>
              </a:rPr>
              <a:t>If the first number is </a:t>
            </a:r>
            <a:r>
              <a:rPr lang="en-US" sz="2400">
                <a:solidFill>
                  <a:srgbClr val="FF3300"/>
                </a:solidFill>
                <a:latin typeface="Corbel" pitchFamily="34" charset="0"/>
              </a:rPr>
              <a:t>6</a:t>
            </a:r>
            <a:r>
              <a:rPr lang="en-US" sz="2400">
                <a:latin typeface="Corbel" pitchFamily="34" charset="0"/>
              </a:rPr>
              <a:t>, the second number is </a:t>
            </a:r>
            <a:r>
              <a:rPr lang="en-US" sz="2400">
                <a:solidFill>
                  <a:srgbClr val="FF3300"/>
                </a:solidFill>
                <a:latin typeface="Corbel" pitchFamily="34" charset="0"/>
              </a:rPr>
              <a:t>10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4286250" y="4676775"/>
            <a:ext cx="41338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latin typeface="Corbel" pitchFamily="34" charset="0"/>
              </a:rPr>
              <a:t>The you 2 possible answers for </a:t>
            </a:r>
            <a:r>
              <a:rPr lang="en-US" sz="2200">
                <a:solidFill>
                  <a:srgbClr val="FF3300"/>
                </a:solidFill>
                <a:latin typeface="Corbel" pitchFamily="34" charset="0"/>
              </a:rPr>
              <a:t>“x”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5" grpId="0"/>
      <p:bldP spid="30737" grpId="0"/>
      <p:bldP spid="30738" grpId="0"/>
      <p:bldP spid="307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80549" cy="1153981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800" b="1" dirty="0">
                <a:solidFill>
                  <a:schemeClr val="tx2">
                    <a:satMod val="200000"/>
                  </a:schemeClr>
                </a:solidFill>
              </a:rPr>
              <a:t>Example 5:</a:t>
            </a:r>
            <a:r>
              <a:rPr lang="en-US" sz="2800" dirty="0"/>
              <a:t>The width of a rectangle is 11 cm. less than 3 times the length. If the area is 42 square cm. find the dimensions of the rectangle.</a:t>
            </a:r>
            <a:endParaRPr lang="en-US" sz="2800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57448" y="2613025"/>
          <a:ext cx="1549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393480" progId="Equation.DSMT4">
                  <p:embed/>
                </p:oleObj>
              </mc:Choice>
              <mc:Fallback>
                <p:oleObj name="Equation" r:id="rId3" imgW="1549080" imgH="39348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448" y="2613025"/>
                        <a:ext cx="1549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4801" y="14478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latin typeface="+mn-lt"/>
              </a:rPr>
              <a:t>Let the length of the rectangle be </a:t>
            </a:r>
            <a:r>
              <a:rPr lang="en-CA" sz="2800" i="1" dirty="0">
                <a:latin typeface="+mn-lt"/>
              </a:rPr>
              <a:t>x</a:t>
            </a:r>
            <a:r>
              <a:rPr lang="en-CA" sz="2800" dirty="0">
                <a:latin typeface="+mn-lt"/>
              </a:rPr>
              <a:t> and </a:t>
            </a:r>
            <a:r>
              <a:rPr lang="en-CA" sz="2800" i="1" dirty="0">
                <a:latin typeface="+mn-lt"/>
              </a:rPr>
              <a:t>y</a:t>
            </a:r>
            <a:r>
              <a:rPr lang="en-CA" sz="2800" dirty="0">
                <a:latin typeface="+mn-lt"/>
              </a:rPr>
              <a:t> be the width.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60802" y="3111500"/>
          <a:ext cx="977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393480" progId="Equation.DSMT4">
                  <p:embed/>
                </p:oleObj>
              </mc:Choice>
              <mc:Fallback>
                <p:oleObj name="Equation" r:id="rId5" imgW="97776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02" y="3111500"/>
                        <a:ext cx="977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53580" y="3541713"/>
          <a:ext cx="2070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70000" imgH="482400" progId="Equation.DSMT4">
                  <p:embed/>
                </p:oleObj>
              </mc:Choice>
              <mc:Fallback>
                <p:oleObj name="Equation" r:id="rId7" imgW="2070000" imgH="48240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80" y="3541713"/>
                        <a:ext cx="2070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457985" y="4105096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1840" imgH="380880" progId="Equation.DSMT4">
                  <p:embed/>
                </p:oleObj>
              </mc:Choice>
              <mc:Fallback>
                <p:oleObj name="Equation" r:id="rId9" imgW="2031840" imgH="380880" progId="Equation.DSMT4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85" y="4105096"/>
                        <a:ext cx="2032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465385" y="4617859"/>
          <a:ext cx="252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27200" imgH="380880" progId="Equation.DSMT4">
                  <p:embed/>
                </p:oleObj>
              </mc:Choice>
              <mc:Fallback>
                <p:oleObj name="Equation" r:id="rId11" imgW="2527200" imgH="380880" progId="Equation.DSMT4">
                  <p:embed/>
                  <p:pic>
                    <p:nvPicPr>
                      <p:cNvPr id="368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385" y="4617859"/>
                        <a:ext cx="2527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64693" y="5131516"/>
          <a:ext cx="265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54280" imgH="482400" progId="Equation.DSMT4">
                  <p:embed/>
                </p:oleObj>
              </mc:Choice>
              <mc:Fallback>
                <p:oleObj name="Equation" r:id="rId13" imgW="2654280" imgH="482400" progId="Equation.DSMT4">
                  <p:embed/>
                  <p:pic>
                    <p:nvPicPr>
                      <p:cNvPr id="368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693" y="5131516"/>
                        <a:ext cx="2654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57804" y="5710282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41120" imgH="838080" progId="Equation.DSMT4">
                  <p:embed/>
                </p:oleObj>
              </mc:Choice>
              <mc:Fallback>
                <p:oleObj name="Equation" r:id="rId15" imgW="1041120" imgH="838080" progId="Equation.DSMT4">
                  <p:embed/>
                  <p:pic>
                    <p:nvPicPr>
                      <p:cNvPr id="368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04" y="5710282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997120" y="5955584"/>
          <a:ext cx="140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09400" imgH="393480" progId="Equation.DSMT4">
                  <p:embed/>
                </p:oleObj>
              </mc:Choice>
              <mc:Fallback>
                <p:oleObj name="Equation" r:id="rId17" imgW="1409400" imgH="393480" progId="Equation.DSMT4">
                  <p:embed/>
                  <p:pic>
                    <p:nvPicPr>
                      <p:cNvPr id="368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120" y="5955584"/>
                        <a:ext cx="1409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710193" y="2438400"/>
            <a:ext cx="47131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That means the length is 6 cm.</a:t>
            </a:r>
            <a:endParaRPr lang="en-US" sz="28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23071" y="2927794"/>
            <a:ext cx="4020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And therefore, the with is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827136" y="3458762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841400" imgH="482400" progId="Equation.DSMT4">
                  <p:embed/>
                </p:oleObj>
              </mc:Choice>
              <mc:Fallback>
                <p:oleObj name="Equation" r:id="rId19" imgW="1841400" imgH="482400" progId="Equation.DSMT4">
                  <p:embed/>
                  <p:pic>
                    <p:nvPicPr>
                      <p:cNvPr id="3687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136" y="3458762"/>
                        <a:ext cx="1841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5825792" y="4035918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93760" imgH="380880" progId="Equation.DSMT4">
                  <p:embed/>
                </p:oleObj>
              </mc:Choice>
              <mc:Fallback>
                <p:oleObj name="Equation" r:id="rId21" imgW="1193760" imgH="380880" progId="Equation.DSMT4">
                  <p:embed/>
                  <p:pic>
                    <p:nvPicPr>
                      <p:cNvPr id="3687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5792" y="4035918"/>
                        <a:ext cx="119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581400" y="4820992"/>
            <a:ext cx="4886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The dimensions are 6 cm × 7cm.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706562"/>
          </a:xfrm>
        </p:spPr>
        <p:txBody>
          <a:bodyPr>
            <a:normAutofit fontScale="90000"/>
          </a:bodyPr>
          <a:lstStyle/>
          <a:p>
            <a:r>
              <a:rPr lang="en-CA" dirty="0"/>
              <a:t>A 32m tall tree is broken during a severe storm.  The distance from the base of the tree to the tip where it touches the ground is 16m.  At what height did the tree break? </a:t>
            </a: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 flipH="1" flipV="1">
            <a:off x="1295400" y="61976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300585" y="4267200"/>
          <a:ext cx="84241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20" imgH="177480" progId="Equation.DSMT4">
                  <p:embed/>
                </p:oleObj>
              </mc:Choice>
              <mc:Fallback>
                <p:oleObj name="Equation" r:id="rId3" imgW="330120" imgH="177480" progId="Equation.DSMT4">
                  <p:embed/>
                  <p:pic>
                    <p:nvPicPr>
                      <p:cNvPr id="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85" y="4267200"/>
                        <a:ext cx="84241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1295400" y="2590800"/>
            <a:ext cx="949324" cy="3594100"/>
            <a:chOff x="5527676" y="2514600"/>
            <a:chExt cx="949324" cy="3594100"/>
          </a:xfrm>
        </p:grpSpPr>
        <p:sp>
          <p:nvSpPr>
            <p:cNvPr id="3" name="Line 4"/>
            <p:cNvSpPr>
              <a:spLocks noChangeShapeType="1"/>
            </p:cNvSpPr>
            <p:nvPr/>
          </p:nvSpPr>
          <p:spPr bwMode="auto">
            <a:xfrm flipV="1">
              <a:off x="6009872" y="2583016"/>
              <a:ext cx="0" cy="35256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" name="Trapezoid 4"/>
            <p:cNvSpPr/>
            <p:nvPr/>
          </p:nvSpPr>
          <p:spPr>
            <a:xfrm>
              <a:off x="5907405" y="2839155"/>
              <a:ext cx="210961" cy="3254478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600005" y="2790189"/>
              <a:ext cx="786583" cy="1958713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5527676" y="3562373"/>
              <a:ext cx="949324" cy="2045350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638800" y="2514600"/>
              <a:ext cx="685800" cy="152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638800" y="2743200"/>
              <a:ext cx="685800" cy="152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36" name="Cloud 35"/>
          <p:cNvSpPr/>
          <p:nvPr/>
        </p:nvSpPr>
        <p:spPr>
          <a:xfrm>
            <a:off x="1828800" y="2133600"/>
            <a:ext cx="1524000" cy="685800"/>
          </a:xfrm>
          <a:prstGeom prst="clou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304800" y="2438400"/>
            <a:ext cx="13716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4800" y="2590800"/>
            <a:ext cx="14478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loud 40"/>
          <p:cNvSpPr/>
          <p:nvPr/>
        </p:nvSpPr>
        <p:spPr>
          <a:xfrm>
            <a:off x="3657600" y="2590800"/>
            <a:ext cx="1524000" cy="685800"/>
          </a:xfrm>
          <a:prstGeom prst="clou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2133600" y="2895600"/>
            <a:ext cx="13716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133600" y="3048000"/>
            <a:ext cx="14478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/>
          <p:cNvSpPr/>
          <p:nvPr/>
        </p:nvSpPr>
        <p:spPr>
          <a:xfrm>
            <a:off x="5334000" y="1752600"/>
            <a:ext cx="1524000" cy="685800"/>
          </a:xfrm>
          <a:prstGeom prst="clou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3810000" y="2057400"/>
            <a:ext cx="13716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0000" y="2209800"/>
            <a:ext cx="14478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1295400" y="1981200"/>
            <a:ext cx="990600" cy="4267200"/>
            <a:chOff x="-495300" y="1905000"/>
            <a:chExt cx="990600" cy="4267200"/>
          </a:xfrm>
        </p:grpSpPr>
        <p:grpSp>
          <p:nvGrpSpPr>
            <p:cNvPr id="35" name="Group 34"/>
            <p:cNvGrpSpPr/>
            <p:nvPr/>
          </p:nvGrpSpPr>
          <p:grpSpPr>
            <a:xfrm>
              <a:off x="-342900" y="1905000"/>
              <a:ext cx="656992" cy="2362200"/>
              <a:chOff x="6126522" y="1981200"/>
              <a:chExt cx="656992" cy="2362200"/>
            </a:xfrm>
          </p:grpSpPr>
          <p:sp>
            <p:nvSpPr>
              <p:cNvPr id="27" name="Isosceles Triangle 26"/>
              <p:cNvSpPr/>
              <p:nvPr/>
            </p:nvSpPr>
            <p:spPr>
              <a:xfrm>
                <a:off x="6126522" y="1981200"/>
                <a:ext cx="656992" cy="2018981"/>
              </a:xfrm>
              <a:prstGeom prst="triangle">
                <a:avLst/>
              </a:prstGeom>
              <a:solidFill>
                <a:srgbClr val="00B050">
                  <a:alpha val="85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" name="Isosceles Triangle 27"/>
              <p:cNvSpPr/>
              <p:nvPr/>
            </p:nvSpPr>
            <p:spPr>
              <a:xfrm>
                <a:off x="6133405" y="3018789"/>
                <a:ext cx="648395" cy="1324611"/>
              </a:xfrm>
              <a:prstGeom prst="triangle">
                <a:avLst/>
              </a:prstGeom>
              <a:solidFill>
                <a:srgbClr val="00B050">
                  <a:alpha val="85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-495300" y="4419600"/>
              <a:ext cx="990600" cy="1752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8" name="Group 17"/>
          <p:cNvGrpSpPr/>
          <p:nvPr/>
        </p:nvGrpSpPr>
        <p:grpSpPr>
          <a:xfrm rot="7569900">
            <a:off x="2641726" y="3603141"/>
            <a:ext cx="949324" cy="3250959"/>
            <a:chOff x="193675" y="2254250"/>
            <a:chExt cx="500063" cy="1560513"/>
          </a:xfrm>
        </p:grpSpPr>
        <p:sp>
          <p:nvSpPr>
            <p:cNvPr id="20" name="Trapezoid 19"/>
            <p:cNvSpPr/>
            <p:nvPr/>
          </p:nvSpPr>
          <p:spPr>
            <a:xfrm>
              <a:off x="422593" y="2647950"/>
              <a:ext cx="82232" cy="1138730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1" name="Isosceles Triangle 20"/>
            <p:cNvSpPr/>
            <p:nvPr/>
          </p:nvSpPr>
          <p:spPr>
            <a:xfrm>
              <a:off x="268288" y="2254250"/>
              <a:ext cx="346075" cy="850900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2" name="Isosceles Triangle 21"/>
            <p:cNvSpPr/>
            <p:nvPr/>
          </p:nvSpPr>
          <p:spPr>
            <a:xfrm>
              <a:off x="231775" y="2627313"/>
              <a:ext cx="414338" cy="825500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193675" y="2952750"/>
              <a:ext cx="500063" cy="862013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49" name="Sun 48"/>
          <p:cNvSpPr/>
          <p:nvPr/>
        </p:nvSpPr>
        <p:spPr>
          <a:xfrm>
            <a:off x="381000" y="1905000"/>
            <a:ext cx="1219200" cy="1219200"/>
          </a:xfrm>
          <a:prstGeom prst="sun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50" name="Group 3"/>
          <p:cNvGrpSpPr>
            <a:grpSpLocks/>
          </p:cNvGrpSpPr>
          <p:nvPr/>
        </p:nvGrpSpPr>
        <p:grpSpPr bwMode="auto">
          <a:xfrm>
            <a:off x="-1858962" y="5638800"/>
            <a:ext cx="1706562" cy="836612"/>
            <a:chOff x="6578221" y="3111690"/>
            <a:chExt cx="1733266" cy="890773"/>
          </a:xfrm>
        </p:grpSpPr>
        <p:sp>
          <p:nvSpPr>
            <p:cNvPr id="51" name="Trapezoid 50"/>
            <p:cNvSpPr/>
            <p:nvPr/>
          </p:nvSpPr>
          <p:spPr>
            <a:xfrm>
              <a:off x="6823297" y="3111690"/>
              <a:ext cx="1093167" cy="395524"/>
            </a:xfrm>
            <a:prstGeom prst="trapezoid">
              <a:avLst>
                <a:gd name="adj" fmla="val 52586"/>
              </a:avLst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52" name="Snip Single Corner Rectangle 51"/>
            <p:cNvSpPr/>
            <p:nvPr/>
          </p:nvSpPr>
          <p:spPr>
            <a:xfrm>
              <a:off x="6578221" y="3507214"/>
              <a:ext cx="1733266" cy="395524"/>
            </a:xfrm>
            <a:prstGeom prst="snip1Rect">
              <a:avLst>
                <a:gd name="adj" fmla="val 50000"/>
              </a:avLst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3" name="Oval 52"/>
            <p:cNvSpPr/>
            <p:nvPr/>
          </p:nvSpPr>
          <p:spPr>
            <a:xfrm>
              <a:off x="6782988" y="3698214"/>
              <a:ext cx="288610" cy="2890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39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4" name="Oval 53"/>
            <p:cNvSpPr/>
            <p:nvPr/>
          </p:nvSpPr>
          <p:spPr>
            <a:xfrm>
              <a:off x="7618180" y="3715117"/>
              <a:ext cx="286997" cy="28734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39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55" name="Object 11"/>
          <p:cNvGraphicFramePr>
            <a:graphicFrameLocks noChangeAspect="1"/>
          </p:cNvGraphicFramePr>
          <p:nvPr/>
        </p:nvGraphicFramePr>
        <p:xfrm>
          <a:off x="2667000" y="6400800"/>
          <a:ext cx="8112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7160" imgH="177480" progId="Equation.DSMT4">
                  <p:embed/>
                </p:oleObj>
              </mc:Choice>
              <mc:Fallback>
                <p:oleObj name="Equation" r:id="rId5" imgW="317160" imgH="177480" progId="Equation.DSMT4">
                  <p:embed/>
                  <p:pic>
                    <p:nvPicPr>
                      <p:cNvPr id="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6400800"/>
                        <a:ext cx="8112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1"/>
          <p:cNvGraphicFramePr>
            <a:graphicFrameLocks noChangeAspect="1"/>
          </p:cNvGraphicFramePr>
          <p:nvPr/>
        </p:nvGraphicFramePr>
        <p:xfrm>
          <a:off x="533400" y="5105400"/>
          <a:ext cx="3571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5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105400"/>
                        <a:ext cx="3571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Straight Arrow Connector 57"/>
          <p:cNvCxnSpPr/>
          <p:nvPr/>
        </p:nvCxnSpPr>
        <p:spPr>
          <a:xfrm>
            <a:off x="914400" y="4343400"/>
            <a:ext cx="0" cy="18288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11"/>
          <p:cNvGraphicFramePr>
            <a:graphicFrameLocks noChangeAspect="1"/>
          </p:cNvGraphicFramePr>
          <p:nvPr/>
        </p:nvGraphicFramePr>
        <p:xfrm>
          <a:off x="3048000" y="4495800"/>
          <a:ext cx="11699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177480" progId="Equation.DSMT4">
                  <p:embed/>
                </p:oleObj>
              </mc:Choice>
              <mc:Fallback>
                <p:oleObj name="Equation" r:id="rId9" imgW="457200" imgH="177480" progId="Equation.DSMT4">
                  <p:embed/>
                  <p:pic>
                    <p:nvPicPr>
                      <p:cNvPr id="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95800"/>
                        <a:ext cx="116998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0" name="Straight Arrow Connector 59"/>
          <p:cNvCxnSpPr/>
          <p:nvPr/>
        </p:nvCxnSpPr>
        <p:spPr>
          <a:xfrm>
            <a:off x="1752600" y="4114800"/>
            <a:ext cx="2743200" cy="1981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1828800" y="6400800"/>
            <a:ext cx="25908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ight Triangle 66"/>
          <p:cNvSpPr/>
          <p:nvPr/>
        </p:nvSpPr>
        <p:spPr>
          <a:xfrm>
            <a:off x="1752600" y="4267200"/>
            <a:ext cx="2743200" cy="1905000"/>
          </a:xfrm>
          <a:prstGeom prst="rtTriangle">
            <a:avLst/>
          </a:prstGeom>
          <a:solidFill>
            <a:srgbClr val="0070C0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320" name="Object 5"/>
          <p:cNvGraphicFramePr>
            <a:graphicFrameLocks noChangeAspect="1"/>
          </p:cNvGraphicFramePr>
          <p:nvPr/>
        </p:nvGraphicFramePr>
        <p:xfrm>
          <a:off x="4743450" y="1752600"/>
          <a:ext cx="340995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133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1752600"/>
                        <a:ext cx="3409950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5"/>
          <p:cNvGraphicFramePr>
            <a:graphicFrameLocks noChangeAspect="1"/>
          </p:cNvGraphicFramePr>
          <p:nvPr/>
        </p:nvGraphicFramePr>
        <p:xfrm>
          <a:off x="4724400" y="2493963"/>
          <a:ext cx="43195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88760" imgH="215640" progId="Equation.DSMT4">
                  <p:embed/>
                </p:oleObj>
              </mc:Choice>
              <mc:Fallback>
                <p:oleObj name="Equation" r:id="rId13" imgW="1688760" imgH="215640" progId="Equation.DSMT4">
                  <p:embed/>
                  <p:pic>
                    <p:nvPicPr>
                      <p:cNvPr id="133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493963"/>
                        <a:ext cx="4319588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5"/>
          <p:cNvGraphicFramePr>
            <a:graphicFrameLocks noChangeAspect="1"/>
          </p:cNvGraphicFramePr>
          <p:nvPr/>
        </p:nvGraphicFramePr>
        <p:xfrm>
          <a:off x="5513388" y="3200400"/>
          <a:ext cx="30210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80800" imgH="177480" progId="Equation.DSMT4">
                  <p:embed/>
                </p:oleObj>
              </mc:Choice>
              <mc:Fallback>
                <p:oleObj name="Equation" r:id="rId15" imgW="1180800" imgH="177480" progId="Equation.DSMT4">
                  <p:embed/>
                  <p:pic>
                    <p:nvPicPr>
                      <p:cNvPr id="133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3200400"/>
                        <a:ext cx="30210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5"/>
          <p:cNvGraphicFramePr>
            <a:graphicFrameLocks noChangeAspect="1"/>
          </p:cNvGraphicFramePr>
          <p:nvPr/>
        </p:nvGraphicFramePr>
        <p:xfrm>
          <a:off x="5513388" y="3810000"/>
          <a:ext cx="30210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80800" imgH="177480" progId="Equation.DSMT4">
                  <p:embed/>
                </p:oleObj>
              </mc:Choice>
              <mc:Fallback>
                <p:oleObj name="Equation" r:id="rId17" imgW="1180800" imgH="177480" progId="Equation.DSMT4">
                  <p:embed/>
                  <p:pic>
                    <p:nvPicPr>
                      <p:cNvPr id="1332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3810000"/>
                        <a:ext cx="30210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5"/>
          <p:cNvGraphicFramePr>
            <a:graphicFrameLocks noChangeAspect="1"/>
          </p:cNvGraphicFramePr>
          <p:nvPr/>
        </p:nvGraphicFramePr>
        <p:xfrm>
          <a:off x="5572125" y="4419600"/>
          <a:ext cx="1819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1000" imgH="177480" progId="Equation.DSMT4">
                  <p:embed/>
                </p:oleObj>
              </mc:Choice>
              <mc:Fallback>
                <p:oleObj name="Equation" r:id="rId19" imgW="711000" imgH="177480" progId="Equation.DSMT4">
                  <p:embed/>
                  <p:pic>
                    <p:nvPicPr>
                      <p:cNvPr id="1332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4419600"/>
                        <a:ext cx="1819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5"/>
          <p:cNvGraphicFramePr>
            <a:graphicFrameLocks noChangeAspect="1"/>
          </p:cNvGraphicFramePr>
          <p:nvPr/>
        </p:nvGraphicFramePr>
        <p:xfrm>
          <a:off x="5992813" y="5105400"/>
          <a:ext cx="11699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200" imgH="177480" progId="Equation.DSMT4">
                  <p:embed/>
                </p:oleObj>
              </mc:Choice>
              <mc:Fallback>
                <p:oleObj name="Equation" r:id="rId21" imgW="457200" imgH="177480" progId="Equation.DSMT4">
                  <p:embed/>
                  <p:pic>
                    <p:nvPicPr>
                      <p:cNvPr id="133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2813" y="5105400"/>
                        <a:ext cx="116998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76"/>
          <p:cNvSpPr txBox="1"/>
          <p:nvPr/>
        </p:nvSpPr>
        <p:spPr>
          <a:xfrm>
            <a:off x="5062834" y="5410200"/>
            <a:ext cx="35477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The tree broke at  a </a:t>
            </a:r>
            <a:br>
              <a:rPr lang="en-CA" sz="2800" dirty="0">
                <a:latin typeface="+mn-lt"/>
              </a:rPr>
            </a:br>
            <a:r>
              <a:rPr lang="en-CA" sz="2800" dirty="0">
                <a:latin typeface="+mn-lt"/>
              </a:rPr>
              <a:t>height of 12m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85834 -0.0055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00" y="-30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63334 -0.0055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0" y="-30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63334 -0.0055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0" y="-3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8" presetClass="pat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0.02754 L 0.31268 0.09861 L 0.37205 -0.02754 L 0.43525 0.09861 L 0.49792 -0.02754 L 0.5566 0.09861 L 0.6191 -0.02754 L 0.67865 0.09861 L 0.74184 -0.02754 L 0.80504 0.09861 L 0.86407 -0.02754 L 0.92726 0.09861 L 0.98594 -0.02754 L 1.04879 0.09861 L 1.11181 -0.02754 L 1.17136 0.09861 L 1.2349 -0.02754 " pathEditMode="relative" rAng="0" ptsTypes="FFFFFFFFFFFFFFFFF">
                                      <p:cBhvr>
                                        <p:cTn id="6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200" y="63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8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2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1" grpId="0" animBg="1"/>
      <p:bldP spid="44" grpId="0" animBg="1"/>
      <p:bldP spid="49" grpId="0" animBg="1"/>
      <p:bldP spid="67" grpId="0" animBg="1"/>
      <p:bldP spid="7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905000"/>
            <a:ext cx="7620000" cy="429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3546041-9CCD-4335-B3A0-71EB4E341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I) What does it mean to Solve an Equation?</a:t>
            </a:r>
          </a:p>
        </p:txBody>
      </p:sp>
      <p:sp>
        <p:nvSpPr>
          <p:cNvPr id="1033" name="Content Placeholder 2"/>
          <p:cNvSpPr>
            <a:spLocks noGrp="1"/>
          </p:cNvSpPr>
          <p:nvPr>
            <p:ph idx="1"/>
          </p:nvPr>
        </p:nvSpPr>
        <p:spPr>
          <a:xfrm>
            <a:off x="304800" y="1023937"/>
            <a:ext cx="8305800" cy="1719263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 dirty="0"/>
              <a:t>What Does “Solving” Mean?</a:t>
            </a:r>
            <a:br>
              <a:rPr lang="en-CA" sz="2500" dirty="0"/>
            </a:br>
            <a:endParaRPr lang="en-CA" sz="2500" dirty="0"/>
          </a:p>
          <a:p>
            <a:pPr eaLnBrk="1" hangingPunct="1">
              <a:buFont typeface="Wingdings 2" pitchFamily="18" charset="2"/>
              <a:buNone/>
            </a:pPr>
            <a:r>
              <a:rPr lang="en-CA" sz="2500" dirty="0"/>
              <a:t>Answer: Finding a value for “x” (Variable) so that both sides of an equation will be </a:t>
            </a:r>
            <a:r>
              <a:rPr lang="en-CA" sz="2500" dirty="0">
                <a:solidFill>
                  <a:srgbClr val="FF0000"/>
                </a:solidFill>
              </a:rPr>
              <a:t>equal</a:t>
            </a:r>
          </a:p>
          <a:p>
            <a:pPr eaLnBrk="1" hangingPunct="1">
              <a:buFont typeface="Wingdings 2" pitchFamily="18" charset="2"/>
              <a:buNone/>
            </a:pPr>
            <a:endParaRPr lang="en-CA" sz="25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52500" y="3257550"/>
          <a:ext cx="15001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240" imgH="177480" progId="Equation.DSMT4">
                  <p:embed/>
                </p:oleObj>
              </mc:Choice>
              <mc:Fallback>
                <p:oleObj name="Equation" r:id="rId3" imgW="660240" imgH="17748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257550"/>
                        <a:ext cx="15001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Content Placeholder 2"/>
          <p:cNvSpPr txBox="1">
            <a:spLocks/>
          </p:cNvSpPr>
          <p:nvPr/>
        </p:nvSpPr>
        <p:spPr bwMode="auto">
          <a:xfrm>
            <a:off x="381000" y="2757487"/>
            <a:ext cx="24288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CA" sz="2500" dirty="0">
                <a:latin typeface="Gill Sans MT" pitchFamily="34" charset="0"/>
              </a:rPr>
              <a:t>Ex: Solve for “x”</a:t>
            </a: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CA" sz="2500" dirty="0">
              <a:latin typeface="Gill Sans MT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412875" y="3783012"/>
          <a:ext cx="10683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800" imgH="177480" progId="Equation.DSMT4">
                  <p:embed/>
                </p:oleObj>
              </mc:Choice>
              <mc:Fallback>
                <p:oleObj name="Equation" r:id="rId5" imgW="469800" imgH="17748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3783012"/>
                        <a:ext cx="10683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612900" y="4244975"/>
          <a:ext cx="8667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4244975"/>
                        <a:ext cx="8667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795588" y="3184525"/>
          <a:ext cx="18176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920" imgH="253800" progId="Equation.DSMT4">
                  <p:embed/>
                </p:oleObj>
              </mc:Choice>
              <mc:Fallback>
                <p:oleObj name="Equation" r:id="rId9" imgW="799920" imgH="2538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588" y="3184525"/>
                        <a:ext cx="1817687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313113" y="3732212"/>
          <a:ext cx="12985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320" imgH="177480" progId="Equation.DSMT4">
                  <p:embed/>
                </p:oleObj>
              </mc:Choice>
              <mc:Fallback>
                <p:oleObj name="Equation" r:id="rId11" imgW="571320" imgH="17748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113" y="3732212"/>
                        <a:ext cx="12985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816350" y="4194175"/>
          <a:ext cx="8366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177480" progId="Equation.DSMT4">
                  <p:embed/>
                </p:oleObj>
              </mc:Choice>
              <mc:Fallback>
                <p:oleObj name="Equation" r:id="rId13" imgW="368280" imgH="17748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4194175"/>
                        <a:ext cx="836613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TextBox 10"/>
          <p:cNvSpPr txBox="1">
            <a:spLocks noChangeArrowheads="1"/>
          </p:cNvSpPr>
          <p:nvPr/>
        </p:nvSpPr>
        <p:spPr bwMode="auto">
          <a:xfrm>
            <a:off x="4927600" y="3644900"/>
            <a:ext cx="28749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Both sides will be equal</a:t>
            </a:r>
          </a:p>
        </p:txBody>
      </p:sp>
      <p:sp>
        <p:nvSpPr>
          <p:cNvPr id="1036" name="Content Placeholder 2"/>
          <p:cNvSpPr txBox="1">
            <a:spLocks/>
          </p:cNvSpPr>
          <p:nvPr/>
        </p:nvSpPr>
        <p:spPr bwMode="auto">
          <a:xfrm>
            <a:off x="381000" y="4878387"/>
            <a:ext cx="7497762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CA" sz="2500" dirty="0">
                <a:latin typeface="Gill Sans MT" pitchFamily="34" charset="0"/>
              </a:rPr>
              <a:t>When you’re “</a:t>
            </a:r>
            <a:r>
              <a:rPr lang="en-CA" sz="2500" dirty="0">
                <a:solidFill>
                  <a:srgbClr val="FF0000"/>
                </a:solidFill>
                <a:latin typeface="Gill Sans MT" pitchFamily="34" charset="0"/>
              </a:rPr>
              <a:t>solving</a:t>
            </a:r>
            <a:r>
              <a:rPr lang="en-CA" sz="2500" dirty="0">
                <a:latin typeface="Gill Sans MT" pitchFamily="34" charset="0"/>
              </a:rPr>
              <a:t>” there will always be an </a:t>
            </a:r>
            <a:r>
              <a:rPr lang="en-CA" sz="2500" dirty="0">
                <a:solidFill>
                  <a:srgbClr val="FF0000"/>
                </a:solidFill>
                <a:latin typeface="Gill Sans MT" pitchFamily="34" charset="0"/>
              </a:rPr>
              <a:t>equal sign</a:t>
            </a:r>
            <a:r>
              <a:rPr lang="en-CA" sz="2500" dirty="0">
                <a:latin typeface="Gill Sans MT" pitchFamily="34" charset="0"/>
              </a:rPr>
              <a:t> in the equation. </a:t>
            </a: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CA" sz="2500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/>
      <p:bldP spid="1035" grpId="0"/>
      <p:bldP spid="10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100013"/>
            <a:ext cx="8345488" cy="6619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ii) Solving Trinomials by Factoring</a:t>
            </a:r>
          </a:p>
        </p:txBody>
      </p:sp>
      <p:sp>
        <p:nvSpPr>
          <p:cNvPr id="5136" name="TextBox 3"/>
          <p:cNvSpPr txBox="1">
            <a:spLocks noChangeArrowheads="1"/>
          </p:cNvSpPr>
          <p:nvPr/>
        </p:nvSpPr>
        <p:spPr bwMode="auto">
          <a:xfrm>
            <a:off x="228601" y="8382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2400" dirty="0">
                <a:latin typeface="+mj-lt"/>
              </a:rPr>
              <a:t>When you have the product of two brackets equal to zero, you can solve this equation easily: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537503"/>
              </p:ext>
            </p:extLst>
          </p:nvPr>
        </p:nvGraphicFramePr>
        <p:xfrm>
          <a:off x="534988" y="2108200"/>
          <a:ext cx="282733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720" imgH="253800" progId="Equation.DSMT4">
                  <p:embed/>
                </p:oleObj>
              </mc:Choice>
              <mc:Fallback>
                <p:oleObj name="Equation" r:id="rId3" imgW="1269720" imgH="2538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2108200"/>
                        <a:ext cx="282733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5"/>
          <p:cNvSpPr txBox="1">
            <a:spLocks noChangeArrowheads="1"/>
          </p:cNvSpPr>
          <p:nvPr/>
        </p:nvSpPr>
        <p:spPr bwMode="auto">
          <a:xfrm>
            <a:off x="3546475" y="2195513"/>
            <a:ext cx="3911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Make each bracket equal to zero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33387" y="3278188"/>
          <a:ext cx="118268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880" imgH="177480" progId="Equation.DSMT4">
                  <p:embed/>
                </p:oleObj>
              </mc:Choice>
              <mc:Fallback>
                <p:oleObj name="Equation" r:id="rId5" imgW="596880" imgH="17748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" y="3278188"/>
                        <a:ext cx="1182688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5400000">
            <a:off x="874712" y="293528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65214"/>
              </p:ext>
            </p:extLst>
          </p:nvPr>
        </p:nvGraphicFramePr>
        <p:xfrm>
          <a:off x="1773238" y="3268663"/>
          <a:ext cx="12573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800" imgH="177480" progId="Equation.DSMT4">
                  <p:embed/>
                </p:oleObj>
              </mc:Choice>
              <mc:Fallback>
                <p:oleObj name="Equation" r:id="rId7" imgW="685800" imgH="17748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3268663"/>
                        <a:ext cx="12573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1898650" y="2898775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904875" y="3711575"/>
          <a:ext cx="9318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800" imgH="177480" progId="Equation.DSMT4">
                  <p:embed/>
                </p:oleObj>
              </mc:Choice>
              <mc:Fallback>
                <p:oleObj name="Equation" r:id="rId9" imgW="469800" imgH="17748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3711575"/>
                        <a:ext cx="931862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089786"/>
              </p:ext>
            </p:extLst>
          </p:nvPr>
        </p:nvGraphicFramePr>
        <p:xfrm>
          <a:off x="2106613" y="3694113"/>
          <a:ext cx="10080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07960" imgH="177480" progId="Equation.DSMT4">
                  <p:embed/>
                </p:oleObj>
              </mc:Choice>
              <mc:Fallback>
                <p:oleObj name="Equation" r:id="rId11" imgW="507960" imgH="17748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3694113"/>
                        <a:ext cx="10080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0" name="TextBox 16"/>
          <p:cNvSpPr txBox="1">
            <a:spLocks noChangeArrowheads="1"/>
          </p:cNvSpPr>
          <p:nvPr/>
        </p:nvSpPr>
        <p:spPr bwMode="auto">
          <a:xfrm>
            <a:off x="3509962" y="2971800"/>
            <a:ext cx="37877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Solve for “x” from each bracket</a:t>
            </a: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103982"/>
              </p:ext>
            </p:extLst>
          </p:nvPr>
        </p:nvGraphicFramePr>
        <p:xfrm>
          <a:off x="508000" y="4749800"/>
          <a:ext cx="22590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9720" imgH="253800" progId="Equation.DSMT4">
                  <p:embed/>
                </p:oleObj>
              </mc:Choice>
              <mc:Fallback>
                <p:oleObj name="Equation" r:id="rId13" imgW="1269720" imgH="2538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749800"/>
                        <a:ext cx="2259013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1" name="TextBox 18"/>
          <p:cNvSpPr txBox="1">
            <a:spLocks noChangeArrowheads="1"/>
          </p:cNvSpPr>
          <p:nvPr/>
        </p:nvSpPr>
        <p:spPr bwMode="auto">
          <a:xfrm>
            <a:off x="457200" y="4343400"/>
            <a:ext cx="9096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 dirty="0">
                <a:latin typeface="Gill Sans MT" pitchFamily="34" charset="0"/>
              </a:rPr>
              <a:t>Check: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714590"/>
              </p:ext>
            </p:extLst>
          </p:nvPr>
        </p:nvGraphicFramePr>
        <p:xfrm>
          <a:off x="568325" y="5256213"/>
          <a:ext cx="23955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46040" imgH="253800" progId="Equation.DSMT4">
                  <p:embed/>
                </p:oleObj>
              </mc:Choice>
              <mc:Fallback>
                <p:oleObj name="Equation" r:id="rId15" imgW="1346040" imgH="25380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5256213"/>
                        <a:ext cx="2395537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529722"/>
              </p:ext>
            </p:extLst>
          </p:nvPr>
        </p:nvGraphicFramePr>
        <p:xfrm>
          <a:off x="1452563" y="5734050"/>
          <a:ext cx="15811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8840" imgH="253800" progId="Equation.DSMT4">
                  <p:embed/>
                </p:oleObj>
              </mc:Choice>
              <mc:Fallback>
                <p:oleObj name="Equation" r:id="rId17" imgW="888840" imgH="25380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5734050"/>
                        <a:ext cx="15811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319337" y="6248400"/>
          <a:ext cx="6556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68280" imgH="177480" progId="Equation.DSMT4">
                  <p:embed/>
                </p:oleObj>
              </mc:Choice>
              <mc:Fallback>
                <p:oleObj name="Equation" r:id="rId19" imgW="368280" imgH="17748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337" y="6248400"/>
                        <a:ext cx="6556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92637"/>
              </p:ext>
            </p:extLst>
          </p:nvPr>
        </p:nvGraphicFramePr>
        <p:xfrm>
          <a:off x="3406775" y="4689475"/>
          <a:ext cx="22606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9720" imgH="253800" progId="Equation.DSMT4">
                  <p:embed/>
                </p:oleObj>
              </mc:Choice>
              <mc:Fallback>
                <p:oleObj name="Equation" r:id="rId21" imgW="1269720" imgH="2538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4689475"/>
                        <a:ext cx="226060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795915"/>
              </p:ext>
            </p:extLst>
          </p:nvPr>
        </p:nvGraphicFramePr>
        <p:xfrm>
          <a:off x="3536950" y="5195888"/>
          <a:ext cx="20558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55600" imgH="253800" progId="Equation.DSMT4">
                  <p:embed/>
                </p:oleObj>
              </mc:Choice>
              <mc:Fallback>
                <p:oleObj name="Equation" r:id="rId23" imgW="1155600" imgH="2538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5195888"/>
                        <a:ext cx="20558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335462" y="5673725"/>
          <a:ext cx="12652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11000" imgH="253800" progId="Equation.DSMT4">
                  <p:embed/>
                </p:oleObj>
              </mc:Choice>
              <mc:Fallback>
                <p:oleObj name="Equation" r:id="rId25" imgW="711000" imgH="25380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2" y="5673725"/>
                        <a:ext cx="1265238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930775" y="6188075"/>
          <a:ext cx="6556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68280" imgH="177480" progId="Equation.DSMT4">
                  <p:embed/>
                </p:oleObj>
              </mc:Choice>
              <mc:Fallback>
                <p:oleObj name="Equation" r:id="rId27" imgW="368280" imgH="17748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6188075"/>
                        <a:ext cx="6556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TextBox 26"/>
          <p:cNvSpPr txBox="1">
            <a:spLocks noChangeArrowheads="1"/>
          </p:cNvSpPr>
          <p:nvPr/>
        </p:nvSpPr>
        <p:spPr bwMode="auto">
          <a:xfrm>
            <a:off x="3502025" y="3573463"/>
            <a:ext cx="45148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You get two answers, one from each bracket</a:t>
            </a:r>
          </a:p>
        </p:txBody>
      </p: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228600" y="16002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2400" dirty="0"/>
              <a:t>Rule: zero times anything is always equal to zero</a:t>
            </a:r>
          </a:p>
          <a:p>
            <a:endParaRPr lang="en-CA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/>
      <p:bldP spid="5137" grpId="0"/>
      <p:bldP spid="5140" grpId="0"/>
      <p:bldP spid="5141" grpId="0"/>
      <p:bldP spid="514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B77F7-1DA0-4E6B-9A85-3C64F860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0"/>
            <a:ext cx="8153400" cy="487362"/>
          </a:xfrm>
        </p:spPr>
        <p:txBody>
          <a:bodyPr>
            <a:normAutofit/>
          </a:bodyPr>
          <a:lstStyle/>
          <a:p>
            <a:r>
              <a:rPr lang="en-CA" sz="2400" dirty="0"/>
              <a:t>Practice: Solve each of the following equations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EAE8A2F-4C66-400E-9655-FFEF7DFB34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777029"/>
              </p:ext>
            </p:extLst>
          </p:nvPr>
        </p:nvGraphicFramePr>
        <p:xfrm>
          <a:off x="228600" y="914400"/>
          <a:ext cx="1835150" cy="720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393480" progId="Equation.DSMT4">
                  <p:embed/>
                </p:oleObj>
              </mc:Choice>
              <mc:Fallback>
                <p:oleObj name="Equation" r:id="rId3" imgW="10029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EAE8A2F-4C66-400E-9655-FFEF7DFB34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914400"/>
                        <a:ext cx="1835150" cy="7201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CB9FC34-9D47-4285-9074-39227F92E0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378723"/>
              </p:ext>
            </p:extLst>
          </p:nvPr>
        </p:nvGraphicFramePr>
        <p:xfrm>
          <a:off x="4343400" y="685800"/>
          <a:ext cx="2368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95280" imgH="253800" progId="Equation.DSMT4">
                  <p:embed/>
                </p:oleObj>
              </mc:Choice>
              <mc:Fallback>
                <p:oleObj name="Equation" r:id="rId5" imgW="1295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CB9FC34-9D47-4285-9074-39227F92E0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43400" y="685800"/>
                        <a:ext cx="2368550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59D80E4-1FB5-4B58-AD90-51D2736F1C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01517"/>
              </p:ext>
            </p:extLst>
          </p:nvPr>
        </p:nvGraphicFramePr>
        <p:xfrm>
          <a:off x="228600" y="3581400"/>
          <a:ext cx="2855912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62040" imgH="253800" progId="Equation.DSMT4">
                  <p:embed/>
                </p:oleObj>
              </mc:Choice>
              <mc:Fallback>
                <p:oleObj name="Equation" r:id="rId7" imgW="156204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59D80E4-1FB5-4B58-AD90-51D2736F1C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8600" y="3581400"/>
                        <a:ext cx="2855912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DAD1E36-48DE-48E3-ACBC-483156A69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227492"/>
              </p:ext>
            </p:extLst>
          </p:nvPr>
        </p:nvGraphicFramePr>
        <p:xfrm>
          <a:off x="4419600" y="3581400"/>
          <a:ext cx="292576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00200" imgH="253800" progId="Equation.DSMT4">
                  <p:embed/>
                </p:oleObj>
              </mc:Choice>
              <mc:Fallback>
                <p:oleObj name="Equation" r:id="rId9" imgW="160020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DAD1E36-48DE-48E3-ACBC-483156A698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19600" y="3581400"/>
                        <a:ext cx="2925763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C43D1CD9-A266-402E-9AEA-3C6088FD94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214266"/>
              </p:ext>
            </p:extLst>
          </p:nvPr>
        </p:nvGraphicFramePr>
        <p:xfrm>
          <a:off x="609600" y="1828800"/>
          <a:ext cx="1524000" cy="299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01440" imgH="177480" progId="Equation.DSMT4">
                  <p:embed/>
                </p:oleObj>
              </mc:Choice>
              <mc:Fallback>
                <p:oleObj name="Equation" r:id="rId11" imgW="901440" imgH="1774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C43D1CD9-A266-402E-9AEA-3C6088FD94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1524000" cy="2996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212D7010-2162-4E8B-8C18-B1625DD6AE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569053"/>
              </p:ext>
            </p:extLst>
          </p:nvPr>
        </p:nvGraphicFramePr>
        <p:xfrm>
          <a:off x="1143000" y="2290762"/>
          <a:ext cx="103028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480" imgH="177480" progId="Equation.DSMT4">
                  <p:embed/>
                </p:oleObj>
              </mc:Choice>
              <mc:Fallback>
                <p:oleObj name="Equation" r:id="rId13" imgW="609480" imgH="17748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212D7010-2162-4E8B-8C18-B1625DD6AE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90762"/>
                        <a:ext cx="1030287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9810A6DB-EB26-46EF-9BD0-41D3B2CFC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706509"/>
              </p:ext>
            </p:extLst>
          </p:nvPr>
        </p:nvGraphicFramePr>
        <p:xfrm>
          <a:off x="1371600" y="2624138"/>
          <a:ext cx="8159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431640" progId="Equation.DSMT4">
                  <p:embed/>
                </p:oleObj>
              </mc:Choice>
              <mc:Fallback>
                <p:oleObj name="Equation" r:id="rId15" imgW="482400" imgH="43164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9810A6DB-EB26-46EF-9BD0-41D3B2CFC6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624138"/>
                        <a:ext cx="815975" cy="728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F772E8F9-7188-4749-81D0-A5E73EF0C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267627"/>
              </p:ext>
            </p:extLst>
          </p:nvPr>
        </p:nvGraphicFramePr>
        <p:xfrm>
          <a:off x="2209800" y="2819400"/>
          <a:ext cx="64452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80" imgH="177480" progId="Equation.DSMT4">
                  <p:embed/>
                </p:oleObj>
              </mc:Choice>
              <mc:Fallback>
                <p:oleObj name="Equation" r:id="rId17" imgW="380880" imgH="17748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F772E8F9-7188-4749-81D0-A5E73EF0C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19400"/>
                        <a:ext cx="644525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0">
            <a:extLst>
              <a:ext uri="{FF2B5EF4-FFF2-40B4-BE49-F238E27FC236}">
                <a16:creationId xmlns:a16="http://schemas.microsoft.com/office/drawing/2014/main" id="{4B9F7340-B2C1-41EF-9B38-C89B0BEB9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819400"/>
            <a:ext cx="4114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  <a:latin typeface="Gill Sans MT" pitchFamily="34" charset="0"/>
              </a:rPr>
              <a:t>Two values multiply to zero.  Each value can be equal to zero.</a:t>
            </a:r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5BA63D58-DCC6-4845-946A-A0656DFC8D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133914"/>
              </p:ext>
            </p:extLst>
          </p:nvPr>
        </p:nvGraphicFramePr>
        <p:xfrm>
          <a:off x="3962400" y="1524000"/>
          <a:ext cx="1160463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85800" imgH="177480" progId="Equation.DSMT4">
                  <p:embed/>
                </p:oleObj>
              </mc:Choice>
              <mc:Fallback>
                <p:oleObj name="Equation" r:id="rId19" imgW="685800" imgH="17748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5BA63D58-DCC6-4845-946A-A0656DFC8D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524000"/>
                        <a:ext cx="1160463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61C0DF63-6D63-42C9-813B-F96C04F595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963323"/>
              </p:ext>
            </p:extLst>
          </p:nvPr>
        </p:nvGraphicFramePr>
        <p:xfrm>
          <a:off x="4343400" y="1905000"/>
          <a:ext cx="773113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200" imgH="177480" progId="Equation.DSMT4">
                  <p:embed/>
                </p:oleObj>
              </mc:Choice>
              <mc:Fallback>
                <p:oleObj name="Equation" r:id="rId21" imgW="457200" imgH="17748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61C0DF63-6D63-42C9-813B-F96C04F595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05000"/>
                        <a:ext cx="773113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A973A36F-5D83-48D8-81DD-E6A4344ED7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385748"/>
              </p:ext>
            </p:extLst>
          </p:nvPr>
        </p:nvGraphicFramePr>
        <p:xfrm>
          <a:off x="4495800" y="2209800"/>
          <a:ext cx="68738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06080" imgH="431640" progId="Equation.DSMT4">
                  <p:embed/>
                </p:oleObj>
              </mc:Choice>
              <mc:Fallback>
                <p:oleObj name="Equation" r:id="rId23" imgW="406080" imgH="43164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A973A36F-5D83-48D8-81DD-E6A4344ED7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209800"/>
                        <a:ext cx="687387" cy="728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95DFFAEB-583D-4D60-A07B-D4338F7067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502445"/>
              </p:ext>
            </p:extLst>
          </p:nvPr>
        </p:nvGraphicFramePr>
        <p:xfrm>
          <a:off x="5908675" y="1524000"/>
          <a:ext cx="773113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200" imgH="177480" progId="Equation.DSMT4">
                  <p:embed/>
                </p:oleObj>
              </mc:Choice>
              <mc:Fallback>
                <p:oleObj name="Equation" r:id="rId25" imgW="457200" imgH="17748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95DFFAEB-583D-4D60-A07B-D4338F7067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675" y="1524000"/>
                        <a:ext cx="773113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9E667E4C-4275-4612-AA1B-53DB7635A7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707816"/>
              </p:ext>
            </p:extLst>
          </p:nvPr>
        </p:nvGraphicFramePr>
        <p:xfrm>
          <a:off x="6019800" y="1909762"/>
          <a:ext cx="64452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80880" imgH="177480" progId="Equation.DSMT4">
                  <p:embed/>
                </p:oleObj>
              </mc:Choice>
              <mc:Fallback>
                <p:oleObj name="Equation" r:id="rId27" imgW="380880" imgH="17748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9E667E4C-4275-4612-AA1B-53DB7635A7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909762"/>
                        <a:ext cx="644525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A48F37F1-DFB5-469F-A92C-9499506C49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99665"/>
              </p:ext>
            </p:extLst>
          </p:nvPr>
        </p:nvGraphicFramePr>
        <p:xfrm>
          <a:off x="304800" y="4757738"/>
          <a:ext cx="1160463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85800" imgH="177480" progId="Equation.DSMT4">
                  <p:embed/>
                </p:oleObj>
              </mc:Choice>
              <mc:Fallback>
                <p:oleObj name="Equation" r:id="rId29" imgW="685800" imgH="17748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A48F37F1-DFB5-469F-A92C-9499506C49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757738"/>
                        <a:ext cx="1160463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3E9A0974-37C6-494D-B40B-7C0629D394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119612"/>
              </p:ext>
            </p:extLst>
          </p:nvPr>
        </p:nvGraphicFramePr>
        <p:xfrm>
          <a:off x="762000" y="5214938"/>
          <a:ext cx="92392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760" imgH="177480" progId="Equation.DSMT4">
                  <p:embed/>
                </p:oleObj>
              </mc:Choice>
              <mc:Fallback>
                <p:oleObj name="Equation" r:id="rId31" imgW="545760" imgH="17748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3E9A0974-37C6-494D-B40B-7C0629D394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214938"/>
                        <a:ext cx="923925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7D253D95-F700-4A3E-AF5E-959CCEDD68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669439"/>
              </p:ext>
            </p:extLst>
          </p:nvPr>
        </p:nvGraphicFramePr>
        <p:xfrm>
          <a:off x="838200" y="5595938"/>
          <a:ext cx="836612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95000" imgH="431640" progId="Equation.DSMT4">
                  <p:embed/>
                </p:oleObj>
              </mc:Choice>
              <mc:Fallback>
                <p:oleObj name="Equation" r:id="rId33" imgW="495000" imgH="43164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7D253D95-F700-4A3E-AF5E-959CCEDD68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595938"/>
                        <a:ext cx="836612" cy="728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26ED73BD-B3BD-497D-B254-50BF1F8115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804222"/>
              </p:ext>
            </p:extLst>
          </p:nvPr>
        </p:nvGraphicFramePr>
        <p:xfrm>
          <a:off x="2039937" y="4833938"/>
          <a:ext cx="1160463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85800" imgH="177480" progId="Equation.DSMT4">
                  <p:embed/>
                </p:oleObj>
              </mc:Choice>
              <mc:Fallback>
                <p:oleObj name="Equation" r:id="rId35" imgW="685800" imgH="177480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26ED73BD-B3BD-497D-B254-50BF1F8115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7" y="4833938"/>
                        <a:ext cx="1160463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9E7BC3AC-717E-4B7A-99CC-2B4561BA94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160142"/>
              </p:ext>
            </p:extLst>
          </p:nvPr>
        </p:nvGraphicFramePr>
        <p:xfrm>
          <a:off x="2362200" y="5219700"/>
          <a:ext cx="77470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57200" imgH="177480" progId="Equation.DSMT4">
                  <p:embed/>
                </p:oleObj>
              </mc:Choice>
              <mc:Fallback>
                <p:oleObj name="Equation" r:id="rId37" imgW="457200" imgH="177480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9E7BC3AC-717E-4B7A-99CC-2B4561BA9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219700"/>
                        <a:ext cx="774700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>
            <a:extLst>
              <a:ext uri="{FF2B5EF4-FFF2-40B4-BE49-F238E27FC236}">
                <a16:creationId xmlns:a16="http://schemas.microsoft.com/office/drawing/2014/main" id="{6C835D91-6232-4CFE-8296-31D185C812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634495"/>
              </p:ext>
            </p:extLst>
          </p:nvPr>
        </p:nvGraphicFramePr>
        <p:xfrm>
          <a:off x="2511425" y="5595938"/>
          <a:ext cx="6889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06080" imgH="431640" progId="Equation.DSMT4">
                  <p:embed/>
                </p:oleObj>
              </mc:Choice>
              <mc:Fallback>
                <p:oleObj name="Equation" r:id="rId39" imgW="406080" imgH="431640" progId="Equation.DSMT4">
                  <p:embed/>
                  <p:pic>
                    <p:nvPicPr>
                      <p:cNvPr id="24" name="Object 3">
                        <a:extLst>
                          <a:ext uri="{FF2B5EF4-FFF2-40B4-BE49-F238E27FC236}">
                            <a16:creationId xmlns:a16="http://schemas.microsoft.com/office/drawing/2014/main" id="{6C835D91-6232-4CFE-8296-31D185C812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5595938"/>
                        <a:ext cx="688975" cy="728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AA2BCD9-0FC1-46F1-8732-2BAC593E8343}"/>
              </a:ext>
            </a:extLst>
          </p:cNvPr>
          <p:cNvCxnSpPr>
            <a:cxnSpLocks/>
            <a:endCxn id="14" idx="0"/>
          </p:cNvCxnSpPr>
          <p:nvPr/>
        </p:nvCxnSpPr>
        <p:spPr>
          <a:xfrm flipH="1">
            <a:off x="4542631" y="1143000"/>
            <a:ext cx="744540" cy="3810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CA7F618-3526-42F0-B3BC-CDD3C6EC8892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6078540" y="1143000"/>
            <a:ext cx="216691" cy="3810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9FE0EAA-0088-4C54-8166-343C6D0206D0}"/>
              </a:ext>
            </a:extLst>
          </p:cNvPr>
          <p:cNvCxnSpPr>
            <a:cxnSpLocks/>
          </p:cNvCxnSpPr>
          <p:nvPr/>
        </p:nvCxnSpPr>
        <p:spPr>
          <a:xfrm flipH="1">
            <a:off x="914400" y="3962400"/>
            <a:ext cx="304800" cy="6858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96F95F9-D607-48EE-B048-D2C935AC6BDC}"/>
              </a:ext>
            </a:extLst>
          </p:cNvPr>
          <p:cNvCxnSpPr>
            <a:cxnSpLocks/>
          </p:cNvCxnSpPr>
          <p:nvPr/>
        </p:nvCxnSpPr>
        <p:spPr>
          <a:xfrm>
            <a:off x="2209800" y="3962400"/>
            <a:ext cx="228600" cy="7620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A4884E71-62AE-4B07-8361-AFCD40A96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304343"/>
              </p:ext>
            </p:extLst>
          </p:nvPr>
        </p:nvGraphicFramePr>
        <p:xfrm>
          <a:off x="4191000" y="4724400"/>
          <a:ext cx="64452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80880" imgH="177480" progId="Equation.DSMT4">
                  <p:embed/>
                </p:oleObj>
              </mc:Choice>
              <mc:Fallback>
                <p:oleObj name="Equation" r:id="rId41" imgW="380880" imgH="177480" progId="Equation.DSMT4">
                  <p:embed/>
                  <p:pic>
                    <p:nvPicPr>
                      <p:cNvPr id="27" name="Object 3">
                        <a:extLst>
                          <a:ext uri="{FF2B5EF4-FFF2-40B4-BE49-F238E27FC236}">
                            <a16:creationId xmlns:a16="http://schemas.microsoft.com/office/drawing/2014/main" id="{A4884E71-62AE-4B07-8361-AFCD40A96C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724400"/>
                        <a:ext cx="644525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80D07B5-C578-426A-8F99-CA57F41157A0}"/>
              </a:ext>
            </a:extLst>
          </p:cNvPr>
          <p:cNvCxnSpPr>
            <a:cxnSpLocks/>
          </p:cNvCxnSpPr>
          <p:nvPr/>
        </p:nvCxnSpPr>
        <p:spPr>
          <a:xfrm flipH="1">
            <a:off x="4648200" y="3929062"/>
            <a:ext cx="304800" cy="6858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3">
            <a:extLst>
              <a:ext uri="{FF2B5EF4-FFF2-40B4-BE49-F238E27FC236}">
                <a16:creationId xmlns:a16="http://schemas.microsoft.com/office/drawing/2014/main" id="{1716B21C-E17A-4D94-80A8-3D2FF7CF3C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724917"/>
              </p:ext>
            </p:extLst>
          </p:nvPr>
        </p:nvGraphicFramePr>
        <p:xfrm>
          <a:off x="5110163" y="4724400"/>
          <a:ext cx="113823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72840" imgH="177480" progId="Equation.DSMT4">
                  <p:embed/>
                </p:oleObj>
              </mc:Choice>
              <mc:Fallback>
                <p:oleObj name="Equation" r:id="rId43" imgW="672840" imgH="177480" progId="Equation.DSMT4">
                  <p:embed/>
                  <p:pic>
                    <p:nvPicPr>
                      <p:cNvPr id="30" name="Object 3">
                        <a:extLst>
                          <a:ext uri="{FF2B5EF4-FFF2-40B4-BE49-F238E27FC236}">
                            <a16:creationId xmlns:a16="http://schemas.microsoft.com/office/drawing/2014/main" id="{1716B21C-E17A-4D94-80A8-3D2FF7CF3C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163" y="4724400"/>
                        <a:ext cx="1138237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27A27A4-5857-4293-95CB-01FD419ED8B2}"/>
              </a:ext>
            </a:extLst>
          </p:cNvPr>
          <p:cNvCxnSpPr>
            <a:cxnSpLocks/>
          </p:cNvCxnSpPr>
          <p:nvPr/>
        </p:nvCxnSpPr>
        <p:spPr>
          <a:xfrm flipH="1">
            <a:off x="5334000" y="3962400"/>
            <a:ext cx="304800" cy="6858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">
            <a:extLst>
              <a:ext uri="{FF2B5EF4-FFF2-40B4-BE49-F238E27FC236}">
                <a16:creationId xmlns:a16="http://schemas.microsoft.com/office/drawing/2014/main" id="{EF5CAB6C-2481-4C3C-96B8-989C38235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520402"/>
              </p:ext>
            </p:extLst>
          </p:nvPr>
        </p:nvGraphicFramePr>
        <p:xfrm>
          <a:off x="5334000" y="5105400"/>
          <a:ext cx="75247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44240" imgH="177480" progId="Equation.DSMT4">
                  <p:embed/>
                </p:oleObj>
              </mc:Choice>
              <mc:Fallback>
                <p:oleObj name="Equation" r:id="rId45" imgW="444240" imgH="177480" progId="Equation.DSMT4">
                  <p:embed/>
                  <p:pic>
                    <p:nvPicPr>
                      <p:cNvPr id="34" name="Object 3">
                        <a:extLst>
                          <a:ext uri="{FF2B5EF4-FFF2-40B4-BE49-F238E27FC236}">
                            <a16:creationId xmlns:a16="http://schemas.microsoft.com/office/drawing/2014/main" id="{EF5CAB6C-2481-4C3C-96B8-989C382356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05400"/>
                        <a:ext cx="752475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">
            <a:extLst>
              <a:ext uri="{FF2B5EF4-FFF2-40B4-BE49-F238E27FC236}">
                <a16:creationId xmlns:a16="http://schemas.microsoft.com/office/drawing/2014/main" id="{45B96522-5106-4B41-A737-EF5E4A4EBC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168844"/>
              </p:ext>
            </p:extLst>
          </p:nvPr>
        </p:nvGraphicFramePr>
        <p:xfrm>
          <a:off x="5353050" y="5443538"/>
          <a:ext cx="666750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93480" imgH="431640" progId="Equation.DSMT4">
                  <p:embed/>
                </p:oleObj>
              </mc:Choice>
              <mc:Fallback>
                <p:oleObj name="Equation" r:id="rId47" imgW="393480" imgH="431640" progId="Equation.DSMT4">
                  <p:embed/>
                  <p:pic>
                    <p:nvPicPr>
                      <p:cNvPr id="35" name="Object 3">
                        <a:extLst>
                          <a:ext uri="{FF2B5EF4-FFF2-40B4-BE49-F238E27FC236}">
                            <a16:creationId xmlns:a16="http://schemas.microsoft.com/office/drawing/2014/main" id="{45B96522-5106-4B41-A737-EF5E4A4EBC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443538"/>
                        <a:ext cx="666750" cy="728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">
            <a:extLst>
              <a:ext uri="{FF2B5EF4-FFF2-40B4-BE49-F238E27FC236}">
                <a16:creationId xmlns:a16="http://schemas.microsoft.com/office/drawing/2014/main" id="{BE3A2446-C7B9-4E32-A14F-135F011B47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40473"/>
              </p:ext>
            </p:extLst>
          </p:nvPr>
        </p:nvGraphicFramePr>
        <p:xfrm>
          <a:off x="6543675" y="4724400"/>
          <a:ext cx="115887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85800" imgH="177480" progId="Equation.DSMT4">
                  <p:embed/>
                </p:oleObj>
              </mc:Choice>
              <mc:Fallback>
                <p:oleObj name="Equation" r:id="rId49" imgW="685800" imgH="177480" progId="Equation.DSMT4">
                  <p:embed/>
                  <p:pic>
                    <p:nvPicPr>
                      <p:cNvPr id="36" name="Object 3">
                        <a:extLst>
                          <a:ext uri="{FF2B5EF4-FFF2-40B4-BE49-F238E27FC236}">
                            <a16:creationId xmlns:a16="http://schemas.microsoft.com/office/drawing/2014/main" id="{BE3A2446-C7B9-4E32-A14F-135F011B47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4724400"/>
                        <a:ext cx="1158875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2F4D204-C1E0-4F50-B4CD-7DCB6746D5C0}"/>
              </a:ext>
            </a:extLst>
          </p:cNvPr>
          <p:cNvCxnSpPr>
            <a:cxnSpLocks/>
          </p:cNvCxnSpPr>
          <p:nvPr/>
        </p:nvCxnSpPr>
        <p:spPr>
          <a:xfrm>
            <a:off x="6477000" y="3962400"/>
            <a:ext cx="300037" cy="6858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">
            <a:extLst>
              <a:ext uri="{FF2B5EF4-FFF2-40B4-BE49-F238E27FC236}">
                <a16:creationId xmlns:a16="http://schemas.microsoft.com/office/drawing/2014/main" id="{6B160341-D0C1-469A-AC52-602038A585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166974"/>
              </p:ext>
            </p:extLst>
          </p:nvPr>
        </p:nvGraphicFramePr>
        <p:xfrm>
          <a:off x="6680200" y="5105400"/>
          <a:ext cx="94615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58720" imgH="177480" progId="Equation.DSMT4">
                  <p:embed/>
                </p:oleObj>
              </mc:Choice>
              <mc:Fallback>
                <p:oleObj name="Equation" r:id="rId51" imgW="558720" imgH="177480" progId="Equation.DSMT4">
                  <p:embed/>
                  <p:pic>
                    <p:nvPicPr>
                      <p:cNvPr id="38" name="Object 3">
                        <a:extLst>
                          <a:ext uri="{FF2B5EF4-FFF2-40B4-BE49-F238E27FC236}">
                            <a16:creationId xmlns:a16="http://schemas.microsoft.com/office/drawing/2014/main" id="{6B160341-D0C1-469A-AC52-602038A585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5105400"/>
                        <a:ext cx="946150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>
            <a:extLst>
              <a:ext uri="{FF2B5EF4-FFF2-40B4-BE49-F238E27FC236}">
                <a16:creationId xmlns:a16="http://schemas.microsoft.com/office/drawing/2014/main" id="{EB45E055-6ED9-4259-8647-BC7610B985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406808"/>
              </p:ext>
            </p:extLst>
          </p:nvPr>
        </p:nvGraphicFramePr>
        <p:xfrm>
          <a:off x="6858000" y="5443538"/>
          <a:ext cx="838200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95000" imgH="431640" progId="Equation.DSMT4">
                  <p:embed/>
                </p:oleObj>
              </mc:Choice>
              <mc:Fallback>
                <p:oleObj name="Equation" r:id="rId53" imgW="495000" imgH="431640" progId="Equation.DSMT4">
                  <p:embed/>
                  <p:pic>
                    <p:nvPicPr>
                      <p:cNvPr id="39" name="Object 3">
                        <a:extLst>
                          <a:ext uri="{FF2B5EF4-FFF2-40B4-BE49-F238E27FC236}">
                            <a16:creationId xmlns:a16="http://schemas.microsoft.com/office/drawing/2014/main" id="{EB45E055-6ED9-4259-8647-BC7610B985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443538"/>
                        <a:ext cx="838200" cy="728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005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22098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CA" sz="2500" dirty="0"/>
              <a:t>When solving trinomials or equations with an x</a:t>
            </a:r>
            <a:r>
              <a:rPr lang="en-CA" sz="2500" baseline="30000" dirty="0"/>
              <a:t>2</a:t>
            </a:r>
            <a:r>
              <a:rPr lang="en-CA" sz="2500" dirty="0"/>
              <a:t>, move all terms to one side and make it equal to zero,</a:t>
            </a:r>
          </a:p>
          <a:p>
            <a:pPr eaLnBrk="1" hangingPunct="1"/>
            <a:r>
              <a:rPr lang="en-CA" sz="2500" dirty="0"/>
              <a:t>Then factor the equation to two binomials</a:t>
            </a:r>
            <a:br>
              <a:rPr lang="en-CA" sz="2800" dirty="0"/>
            </a:br>
            <a:endParaRPr lang="en-CA" sz="400" dirty="0"/>
          </a:p>
          <a:p>
            <a:pPr eaLnBrk="1" hangingPunct="1"/>
            <a:r>
              <a:rPr lang="en-CA" sz="2500" dirty="0"/>
              <a:t>Make each binomial equal to zero</a:t>
            </a:r>
          </a:p>
          <a:p>
            <a:pPr eaLnBrk="1" hangingPunct="1"/>
            <a:endParaRPr lang="en-CA" sz="500" dirty="0"/>
          </a:p>
          <a:p>
            <a:pPr eaLnBrk="1" hangingPunct="1"/>
            <a:r>
              <a:rPr lang="en-CA" sz="2500" dirty="0"/>
              <a:t>Solve for “x” from each bracket</a:t>
            </a:r>
          </a:p>
        </p:txBody>
      </p:sp>
      <p:sp>
        <p:nvSpPr>
          <p:cNvPr id="6153" name="TextBox 3"/>
          <p:cNvSpPr txBox="1">
            <a:spLocks noChangeArrowheads="1"/>
          </p:cNvSpPr>
          <p:nvPr/>
        </p:nvSpPr>
        <p:spPr bwMode="auto">
          <a:xfrm>
            <a:off x="76200" y="2514600"/>
            <a:ext cx="227647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500" dirty="0">
                <a:latin typeface="Gill Sans MT" pitchFamily="34" charset="0"/>
              </a:rPr>
              <a:t>Ex: Solve for “x”</a:t>
            </a:r>
          </a:p>
        </p:txBody>
      </p:sp>
      <p:sp>
        <p:nvSpPr>
          <p:cNvPr id="6156" name="TextBox 12"/>
          <p:cNvSpPr txBox="1">
            <a:spLocks noChangeArrowheads="1"/>
          </p:cNvSpPr>
          <p:nvPr/>
        </p:nvSpPr>
        <p:spPr bwMode="auto">
          <a:xfrm>
            <a:off x="3998913" y="3251200"/>
            <a:ext cx="499008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 dirty="0">
                <a:latin typeface="Gill Sans MT" pitchFamily="34" charset="0"/>
              </a:rPr>
              <a:t>Move all terms to the left and then factor</a:t>
            </a:r>
          </a:p>
        </p:txBody>
      </p:sp>
      <p:sp>
        <p:nvSpPr>
          <p:cNvPr id="6157" name="TextBox 13"/>
          <p:cNvSpPr txBox="1">
            <a:spLocks noChangeArrowheads="1"/>
          </p:cNvSpPr>
          <p:nvPr/>
        </p:nvSpPr>
        <p:spPr bwMode="auto">
          <a:xfrm>
            <a:off x="3998913" y="3860800"/>
            <a:ext cx="39131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 dirty="0">
                <a:latin typeface="Gill Sans MT" pitchFamily="34" charset="0"/>
              </a:rPr>
              <a:t>Make each bracket equal to zero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4021138" y="4637088"/>
            <a:ext cx="37877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 dirty="0">
                <a:latin typeface="Gill Sans MT" pitchFamily="34" charset="0"/>
              </a:rPr>
              <a:t>Solve for “x” from each bracket</a:t>
            </a:r>
          </a:p>
        </p:txBody>
      </p:sp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635468"/>
              </p:ext>
            </p:extLst>
          </p:nvPr>
        </p:nvGraphicFramePr>
        <p:xfrm>
          <a:off x="838200" y="3200400"/>
          <a:ext cx="26225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31560" imgH="215640" progId="Equation.DSMT4">
                  <p:embed/>
                </p:oleObj>
              </mc:Choice>
              <mc:Fallback>
                <p:oleObj name="Equation" r:id="rId3" imgW="1231560" imgH="215640" progId="Equation.DSMT4">
                  <p:embed/>
                  <p:pic>
                    <p:nvPicPr>
                      <p:cNvPr id="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00400"/>
                        <a:ext cx="262255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214670"/>
              </p:ext>
            </p:extLst>
          </p:nvPr>
        </p:nvGraphicFramePr>
        <p:xfrm>
          <a:off x="847725" y="3994150"/>
          <a:ext cx="26939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46040" imgH="253800" progId="Equation.DSMT4">
                  <p:embed/>
                </p:oleObj>
              </mc:Choice>
              <mc:Fallback>
                <p:oleObj name="Equation" r:id="rId5" imgW="1346040" imgH="253800" progId="Equation.DSMT4">
                  <p:embed/>
                  <p:pic>
                    <p:nvPicPr>
                      <p:cNvPr id="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3994150"/>
                        <a:ext cx="26939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008619"/>
              </p:ext>
            </p:extLst>
          </p:nvPr>
        </p:nvGraphicFramePr>
        <p:xfrm>
          <a:off x="585787" y="5118100"/>
          <a:ext cx="13589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800" imgH="177480" progId="Equation.DSMT4">
                  <p:embed/>
                </p:oleObj>
              </mc:Choice>
              <mc:Fallback>
                <p:oleObj name="Equation" r:id="rId7" imgW="685800" imgH="177480" progId="Equation.DSMT4">
                  <p:embed/>
                  <p:pic>
                    <p:nvPicPr>
                      <p:cNvPr id="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" y="5118100"/>
                        <a:ext cx="135890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rot="5400000">
            <a:off x="1130300" y="4773613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297446"/>
              </p:ext>
            </p:extLst>
          </p:nvPr>
        </p:nvGraphicFramePr>
        <p:xfrm>
          <a:off x="2184400" y="5092700"/>
          <a:ext cx="12573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800" imgH="177480" progId="Equation.DSMT4">
                  <p:embed/>
                </p:oleObj>
              </mc:Choice>
              <mc:Fallback>
                <p:oleObj name="Equation" r:id="rId9" imgW="685800" imgH="177480" progId="Equation.DSMT4">
                  <p:embed/>
                  <p:pic>
                    <p:nvPicPr>
                      <p:cNvPr id="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5092700"/>
                        <a:ext cx="12573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rot="5400000">
            <a:off x="2154237" y="4737100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562534"/>
              </p:ext>
            </p:extLst>
          </p:nvPr>
        </p:nvGraphicFramePr>
        <p:xfrm>
          <a:off x="1049337" y="5645150"/>
          <a:ext cx="9064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200" imgH="177480" progId="Equation.DSMT4">
                  <p:embed/>
                </p:oleObj>
              </mc:Choice>
              <mc:Fallback>
                <p:oleObj name="Equation" r:id="rId11" imgW="457200" imgH="177480" progId="Equation.DSMT4">
                  <p:embed/>
                  <p:pic>
                    <p:nvPicPr>
                      <p:cNvPr id="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7" y="5645150"/>
                        <a:ext cx="90646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224714"/>
              </p:ext>
            </p:extLst>
          </p:nvPr>
        </p:nvGraphicFramePr>
        <p:xfrm>
          <a:off x="2533650" y="5535613"/>
          <a:ext cx="10826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45760" imgH="177480" progId="Equation.DSMT4">
                  <p:embed/>
                </p:oleObj>
              </mc:Choice>
              <mc:Fallback>
                <p:oleObj name="Equation" r:id="rId13" imgW="545760" imgH="177480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5535613"/>
                        <a:ext cx="108267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331672"/>
              </p:ext>
            </p:extLst>
          </p:nvPr>
        </p:nvGraphicFramePr>
        <p:xfrm>
          <a:off x="1193800" y="6186488"/>
          <a:ext cx="9572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177480" progId="Equation.DSMT4">
                  <p:embed/>
                </p:oleObj>
              </mc:Choice>
              <mc:Fallback>
                <p:oleObj name="Equation" r:id="rId15" imgW="482400" imgH="177480" progId="Equation.DSMT4">
                  <p:embed/>
                  <p:pic>
                    <p:nvPicPr>
                      <p:cNvPr id="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6186488"/>
                        <a:ext cx="9572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072275"/>
              </p:ext>
            </p:extLst>
          </p:nvPr>
        </p:nvGraphicFramePr>
        <p:xfrm>
          <a:off x="2674937" y="5918200"/>
          <a:ext cx="9826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95000" imgH="431640" progId="Equation.DSMT4">
                  <p:embed/>
                </p:oleObj>
              </mc:Choice>
              <mc:Fallback>
                <p:oleObj name="Equation" r:id="rId17" imgW="495000" imgH="431640" progId="Equation.DSMT4">
                  <p:embed/>
                  <p:pic>
                    <p:nvPicPr>
                      <p:cNvPr id="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7" y="5918200"/>
                        <a:ext cx="98266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>
            <a:extLst>
              <a:ext uri="{FF2B5EF4-FFF2-40B4-BE49-F238E27FC236}">
                <a16:creationId xmlns:a16="http://schemas.microsoft.com/office/drawing/2014/main" id="{B90BC1B5-F8E9-4BDC-BBC7-3864977F79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6883"/>
              </p:ext>
            </p:extLst>
          </p:nvPr>
        </p:nvGraphicFramePr>
        <p:xfrm>
          <a:off x="2438400" y="2511425"/>
          <a:ext cx="20558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65160" imgH="215640" progId="Equation.DSMT4">
                  <p:embed/>
                </p:oleObj>
              </mc:Choice>
              <mc:Fallback>
                <p:oleObj name="Equation" r:id="rId19" imgW="965160" imgH="215640" progId="Equation.DSMT4">
                  <p:embed/>
                  <p:pic>
                    <p:nvPicPr>
                      <p:cNvPr id="17" name="Object 5">
                        <a:extLst>
                          <a:ext uri="{FF2B5EF4-FFF2-40B4-BE49-F238E27FC236}">
                            <a16:creationId xmlns:a16="http://schemas.microsoft.com/office/drawing/2014/main" id="{B90BC1B5-F8E9-4BDC-BBC7-3864977F79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511425"/>
                        <a:ext cx="205581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6" grpId="0"/>
      <p:bldP spid="6157" grpId="0"/>
      <p:bldP spid="6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10E4A-331A-4946-B287-35BADCB7E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CA" dirty="0"/>
              <a:t>Practice: Factor and Solve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B34CA8D-DE1A-4094-B338-96E967618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189761"/>
              </p:ext>
            </p:extLst>
          </p:nvPr>
        </p:nvGraphicFramePr>
        <p:xfrm>
          <a:off x="304800" y="914400"/>
          <a:ext cx="313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36680" imgH="457200" progId="Equation.DSMT4">
                  <p:embed/>
                </p:oleObj>
              </mc:Choice>
              <mc:Fallback>
                <p:oleObj name="Equation" r:id="rId3" imgW="3136680" imgH="457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5B34CA8D-DE1A-4094-B338-96E9676185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914400"/>
                        <a:ext cx="3136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>
            <a:extLst>
              <a:ext uri="{FF2B5EF4-FFF2-40B4-BE49-F238E27FC236}">
                <a16:creationId xmlns:a16="http://schemas.microsoft.com/office/drawing/2014/main" id="{B1C5B5BB-4E0F-4561-AF88-A37FC91E39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228683"/>
              </p:ext>
            </p:extLst>
          </p:nvPr>
        </p:nvGraphicFramePr>
        <p:xfrm>
          <a:off x="5029200" y="901700"/>
          <a:ext cx="2628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28720" imgH="457200" progId="Equation.DSMT4">
                  <p:embed/>
                </p:oleObj>
              </mc:Choice>
              <mc:Fallback>
                <p:oleObj name="Equation" r:id="rId5" imgW="2628720" imgH="457200" progId="Equation.DSMT4">
                  <p:embed/>
                  <p:pic>
                    <p:nvPicPr>
                      <p:cNvPr id="5" name="Object 12">
                        <a:extLst>
                          <a:ext uri="{FF2B5EF4-FFF2-40B4-BE49-F238E27FC236}">
                            <a16:creationId xmlns:a16="http://schemas.microsoft.com/office/drawing/2014/main" id="{B1C5B5BB-4E0F-4561-AF88-A37FC91E39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901700"/>
                        <a:ext cx="2628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B80711C8-1819-4591-9588-AA6A5DBFEE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987568"/>
              </p:ext>
            </p:extLst>
          </p:nvPr>
        </p:nvGraphicFramePr>
        <p:xfrm>
          <a:off x="204787" y="2743200"/>
          <a:ext cx="3302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1920" imgH="850680" progId="Equation.DSMT4">
                  <p:embed/>
                </p:oleObj>
              </mc:Choice>
              <mc:Fallback>
                <p:oleObj name="Equation" r:id="rId7" imgW="3301920" imgH="85068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B80711C8-1819-4591-9588-AA6A5DBFEE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" y="2743200"/>
                        <a:ext cx="33020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373B9F09-7A38-4BEB-9E3D-4D55DBE235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509347"/>
              </p:ext>
            </p:extLst>
          </p:nvPr>
        </p:nvGraphicFramePr>
        <p:xfrm>
          <a:off x="4953000" y="2940050"/>
          <a:ext cx="3467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66800" imgH="457200" progId="Equation.DSMT4">
                  <p:embed/>
                </p:oleObj>
              </mc:Choice>
              <mc:Fallback>
                <p:oleObj name="Equation" r:id="rId9" imgW="3466800" imgH="4572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373B9F09-7A38-4BEB-9E3D-4D55DBE235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940050"/>
                        <a:ext cx="3467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A4CC0B6E-D04B-4C30-8C02-68C712B999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396694"/>
              </p:ext>
            </p:extLst>
          </p:nvPr>
        </p:nvGraphicFramePr>
        <p:xfrm>
          <a:off x="173038" y="5006975"/>
          <a:ext cx="38354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63560" imgH="241200" progId="Equation.DSMT4">
                  <p:embed/>
                </p:oleObj>
              </mc:Choice>
              <mc:Fallback>
                <p:oleObj name="Equation" r:id="rId11" imgW="1663560" imgH="2412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A4CC0B6E-D04B-4C30-8C02-68C712B999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5006975"/>
                        <a:ext cx="38354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3CFC13F2-CC50-4217-8CA3-E636CDFF09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554350"/>
              </p:ext>
            </p:extLst>
          </p:nvPr>
        </p:nvGraphicFramePr>
        <p:xfrm>
          <a:off x="4876800" y="4953000"/>
          <a:ext cx="283686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31560" imgH="253800" progId="Equation.DSMT4">
                  <p:embed/>
                </p:oleObj>
              </mc:Choice>
              <mc:Fallback>
                <p:oleObj name="Equation" r:id="rId13" imgW="1231560" imgH="25380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3CFC13F2-CC50-4217-8CA3-E636CDFF09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53000"/>
                        <a:ext cx="2836862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3949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736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700" b="1" dirty="0">
                <a:solidFill>
                  <a:schemeClr val="tx1"/>
                </a:solidFill>
              </a:rPr>
              <a:t>Practice: Solve for the Roots </a:t>
            </a:r>
            <a:endParaRPr lang="en-US" sz="2700" dirty="0">
              <a:solidFill>
                <a:schemeClr val="tx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38150" y="1057275"/>
          <a:ext cx="313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36680" imgH="457200" progId="Equation.DSMT4">
                  <p:embed/>
                </p:oleObj>
              </mc:Choice>
              <mc:Fallback>
                <p:oleObj name="Equation" r:id="rId3" imgW="3136680" imgH="457200" progId="Equation.DSMT4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1057275"/>
                        <a:ext cx="3136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152525" y="196215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838080" progId="Equation.DSMT4">
                  <p:embed/>
                </p:oleObj>
              </mc:Choice>
              <mc:Fallback>
                <p:oleObj name="Equation" r:id="rId5" imgW="368280" imgH="83808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1962150"/>
                        <a:ext cx="36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5400000">
            <a:off x="1204119" y="1667669"/>
            <a:ext cx="269875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643188" y="1958975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480" imgH="838080" progId="Equation.DSMT4">
                  <p:embed/>
                </p:oleObj>
              </mc:Choice>
              <mc:Fallback>
                <p:oleObj name="Equation" r:id="rId7" imgW="393480" imgH="838080" progId="Equation.DSMT4">
                  <p:embed/>
                  <p:pic>
                    <p:nvPicPr>
                      <p:cNvPr id="327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1958975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5400000">
            <a:off x="2699544" y="1654969"/>
            <a:ext cx="320675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531938" y="2151063"/>
            <a:ext cx="1057275" cy="488950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609725" y="2125663"/>
            <a:ext cx="992188" cy="50165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1276350" y="3059113"/>
          <a:ext cx="156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62040" imgH="317160" progId="Equation.DSMT4">
                  <p:embed/>
                </p:oleObj>
              </mc:Choice>
              <mc:Fallback>
                <p:oleObj name="Equation" r:id="rId9" imgW="1562040" imgH="31716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3059113"/>
                        <a:ext cx="15621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5400000" flipH="1" flipV="1">
            <a:off x="1365250" y="2266950"/>
            <a:ext cx="1493838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444500" y="3556000"/>
          <a:ext cx="3175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4840" imgH="482400" progId="Equation.DSMT4">
                  <p:embed/>
                </p:oleObj>
              </mc:Choice>
              <mc:Fallback>
                <p:oleObj name="Equation" r:id="rId11" imgW="3174840" imgH="482400" progId="Equation.DSMT4">
                  <p:embed/>
                  <p:pic>
                    <p:nvPicPr>
                      <p:cNvPr id="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3556000"/>
                        <a:ext cx="3175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858838" y="3648075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5320" imgH="317160" progId="Equation.DSMT4">
                  <p:embed/>
                </p:oleObj>
              </mc:Choice>
              <mc:Fallback>
                <p:oleObj name="Equation" r:id="rId13" imgW="355320" imgH="317160" progId="Equation.DSMT4">
                  <p:embed/>
                  <p:pic>
                    <p:nvPicPr>
                      <p:cNvPr id="327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8" y="3648075"/>
                        <a:ext cx="355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2330450" y="3646488"/>
          <a:ext cx="368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280" imgH="317160" progId="Equation.DSMT4">
                  <p:embed/>
                </p:oleObj>
              </mc:Choice>
              <mc:Fallback>
                <p:oleObj name="Equation" r:id="rId15" imgW="368280" imgH="317160" progId="Equation.DSMT4">
                  <p:embed/>
                  <p:pic>
                    <p:nvPicPr>
                      <p:cNvPr id="327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3646488"/>
                        <a:ext cx="368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1609725" y="3646488"/>
          <a:ext cx="393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93480" imgH="317160" progId="Equation.DSMT4">
                  <p:embed/>
                </p:oleObj>
              </mc:Choice>
              <mc:Fallback>
                <p:oleObj name="Equation" r:id="rId17" imgW="393480" imgH="317160" progId="Equation.DSMT4">
                  <p:embed/>
                  <p:pic>
                    <p:nvPicPr>
                      <p:cNvPr id="327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3646488"/>
                        <a:ext cx="3937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2936875" y="3608388"/>
          <a:ext cx="49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95000" imgH="393480" progId="Equation.DSMT4">
                  <p:embed/>
                </p:oleObj>
              </mc:Choice>
              <mc:Fallback>
                <p:oleObj name="Equation" r:id="rId19" imgW="495000" imgH="393480" progId="Equation.DSMT4">
                  <p:embed/>
                  <p:pic>
                    <p:nvPicPr>
                      <p:cNvPr id="327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3608388"/>
                        <a:ext cx="495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1"/>
          <p:cNvGraphicFramePr>
            <a:graphicFrameLocks noChangeAspect="1"/>
          </p:cNvGraphicFramePr>
          <p:nvPr/>
        </p:nvGraphicFramePr>
        <p:xfrm>
          <a:off x="698500" y="4148138"/>
          <a:ext cx="2768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768400" imgH="482400" progId="Equation.DSMT4">
                  <p:embed/>
                </p:oleObj>
              </mc:Choice>
              <mc:Fallback>
                <p:oleObj name="Equation" r:id="rId21" imgW="2768400" imgH="482400" progId="Equation.DSMT4">
                  <p:embed/>
                  <p:pic>
                    <p:nvPicPr>
                      <p:cNvPr id="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4148138"/>
                        <a:ext cx="2768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5003800" y="1044575"/>
          <a:ext cx="309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98520" imgH="457200" progId="Equation.DSMT4">
                  <p:embed/>
                </p:oleObj>
              </mc:Choice>
              <mc:Fallback>
                <p:oleObj name="Equation" r:id="rId23" imgW="3098520" imgH="457200" progId="Equation.DSMT4">
                  <p:embed/>
                  <p:pic>
                    <p:nvPicPr>
                      <p:cNvPr id="327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044575"/>
                        <a:ext cx="3098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3"/>
          <p:cNvGraphicFramePr>
            <a:graphicFrameLocks noChangeAspect="1"/>
          </p:cNvGraphicFramePr>
          <p:nvPr/>
        </p:nvGraphicFramePr>
        <p:xfrm>
          <a:off x="5581650" y="3429000"/>
          <a:ext cx="288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882880" imgH="482400" progId="Equation.DSMT4">
                  <p:embed/>
                </p:oleObj>
              </mc:Choice>
              <mc:Fallback>
                <p:oleObj name="Equation" r:id="rId25" imgW="2882880" imgH="482400" progId="Equation.DSMT4">
                  <p:embed/>
                  <p:pic>
                    <p:nvPicPr>
                      <p:cNvPr id="2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650" y="3429000"/>
                        <a:ext cx="288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3" name="Object 14"/>
          <p:cNvGraphicFramePr>
            <a:graphicFrameLocks noChangeAspect="1"/>
          </p:cNvGraphicFramePr>
          <p:nvPr/>
        </p:nvGraphicFramePr>
        <p:xfrm>
          <a:off x="5692775" y="3513138"/>
          <a:ext cx="38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80880" imgH="304560" progId="Equation.DSMT4">
                  <p:embed/>
                </p:oleObj>
              </mc:Choice>
              <mc:Fallback>
                <p:oleObj name="Equation" r:id="rId27" imgW="380880" imgH="304560" progId="Equation.DSMT4">
                  <p:embed/>
                  <p:pic>
                    <p:nvPicPr>
                      <p:cNvPr id="3278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775" y="3513138"/>
                        <a:ext cx="381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4" name="Object 15"/>
          <p:cNvGraphicFramePr>
            <a:graphicFrameLocks noChangeAspect="1"/>
          </p:cNvGraphicFramePr>
          <p:nvPr/>
        </p:nvGraphicFramePr>
        <p:xfrm>
          <a:off x="6886575" y="3497263"/>
          <a:ext cx="38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80" imgH="304560" progId="Equation.DSMT4">
                  <p:embed/>
                </p:oleObj>
              </mc:Choice>
              <mc:Fallback>
                <p:oleObj name="Equation" r:id="rId29" imgW="380880" imgH="304560" progId="Equation.DSMT4">
                  <p:embed/>
                  <p:pic>
                    <p:nvPicPr>
                      <p:cNvPr id="3278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6575" y="3497263"/>
                        <a:ext cx="381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5" name="Object 16"/>
          <p:cNvGraphicFramePr>
            <a:graphicFrameLocks noChangeAspect="1"/>
          </p:cNvGraphicFramePr>
          <p:nvPr/>
        </p:nvGraphicFramePr>
        <p:xfrm>
          <a:off x="6134100" y="3517900"/>
          <a:ext cx="469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69800" imgH="393480" progId="Equation.DSMT4">
                  <p:embed/>
                </p:oleObj>
              </mc:Choice>
              <mc:Fallback>
                <p:oleObj name="Equation" r:id="rId31" imgW="469800" imgH="393480" progId="Equation.DSMT4">
                  <p:embed/>
                  <p:pic>
                    <p:nvPicPr>
                      <p:cNvPr id="3278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3517900"/>
                        <a:ext cx="469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6" name="Object 17"/>
          <p:cNvGraphicFramePr>
            <a:graphicFrameLocks noChangeAspect="1"/>
          </p:cNvGraphicFramePr>
          <p:nvPr/>
        </p:nvGraphicFramePr>
        <p:xfrm>
          <a:off x="7337425" y="3509963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31640" imgH="380880" progId="Equation.DSMT4">
                  <p:embed/>
                </p:oleObj>
              </mc:Choice>
              <mc:Fallback>
                <p:oleObj name="Equation" r:id="rId33" imgW="431640" imgH="380880" progId="Equation.DSMT4">
                  <p:embed/>
                  <p:pic>
                    <p:nvPicPr>
                      <p:cNvPr id="3278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7425" y="3509963"/>
                        <a:ext cx="43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654050" y="4886325"/>
          <a:ext cx="1358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58640" imgH="317160" progId="Equation.DSMT4">
                  <p:embed/>
                </p:oleObj>
              </mc:Choice>
              <mc:Fallback>
                <p:oleObj name="Equation" r:id="rId35" imgW="1358640" imgH="317160" progId="Equation.DSMT4">
                  <p:embed/>
                  <p:pic>
                    <p:nvPicPr>
                      <p:cNvPr id="1640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4886325"/>
                        <a:ext cx="1358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2268538" y="4879975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31840" imgH="393480" progId="Equation.DSMT4">
                  <p:embed/>
                </p:oleObj>
              </mc:Choice>
              <mc:Fallback>
                <p:oleObj name="Equation" r:id="rId37" imgW="2031840" imgH="393480" progId="Equation.DSMT4">
                  <p:embed/>
                  <p:pic>
                    <p:nvPicPr>
                      <p:cNvPr id="1640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879975"/>
                        <a:ext cx="203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874713" y="5360988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63280" imgH="317160" progId="Equation.DSMT4">
                  <p:embed/>
                </p:oleObj>
              </mc:Choice>
              <mc:Fallback>
                <p:oleObj name="Equation" r:id="rId39" imgW="863280" imgH="317160" progId="Equation.DSMT4">
                  <p:embed/>
                  <p:pic>
                    <p:nvPicPr>
                      <p:cNvPr id="1640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5360988"/>
                        <a:ext cx="863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949325" y="5768975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61760" imgH="838080" progId="Equation.DSMT4">
                  <p:embed/>
                </p:oleObj>
              </mc:Choice>
              <mc:Fallback>
                <p:oleObj name="Equation" r:id="rId41" imgW="761760" imgH="838080" progId="Equation.DSMT4">
                  <p:embed/>
                  <p:pic>
                    <p:nvPicPr>
                      <p:cNvPr id="1640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5768975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6" name="Object 22"/>
          <p:cNvGraphicFramePr>
            <a:graphicFrameLocks noChangeAspect="1"/>
          </p:cNvGraphicFramePr>
          <p:nvPr/>
        </p:nvGraphicFramePr>
        <p:xfrm>
          <a:off x="2998788" y="5337175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977760" imgH="838080" progId="Equation.DSMT4">
                  <p:embed/>
                </p:oleObj>
              </mc:Choice>
              <mc:Fallback>
                <p:oleObj name="Equation" r:id="rId43" imgW="977760" imgH="838080" progId="Equation.DSMT4">
                  <p:embed/>
                  <p:pic>
                    <p:nvPicPr>
                      <p:cNvPr id="1640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788" y="5337175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7" name="Object 23"/>
          <p:cNvGraphicFramePr>
            <a:graphicFrameLocks noChangeAspect="1"/>
          </p:cNvGraphicFramePr>
          <p:nvPr/>
        </p:nvGraphicFramePr>
        <p:xfrm>
          <a:off x="5105400" y="4230688"/>
          <a:ext cx="1384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384200" imgH="317160" progId="Equation.DSMT4">
                  <p:embed/>
                </p:oleObj>
              </mc:Choice>
              <mc:Fallback>
                <p:oleObj name="Equation" r:id="rId45" imgW="1384200" imgH="317160" progId="Equation.DSMT4">
                  <p:embed/>
                  <p:pic>
                    <p:nvPicPr>
                      <p:cNvPr id="1640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30688"/>
                        <a:ext cx="1384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6826250" y="4216400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031840" imgH="393480" progId="Equation.DSMT4">
                  <p:embed/>
                </p:oleObj>
              </mc:Choice>
              <mc:Fallback>
                <p:oleObj name="Equation" r:id="rId47" imgW="2031840" imgH="393480" progId="Equation.DSMT4">
                  <p:embed/>
                  <p:pic>
                    <p:nvPicPr>
                      <p:cNvPr id="1640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0" y="4216400"/>
                        <a:ext cx="2032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5414963" y="4799013"/>
          <a:ext cx="78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787320" imgH="825480" progId="Equation.DSMT4">
                  <p:embed/>
                </p:oleObj>
              </mc:Choice>
              <mc:Fallback>
                <p:oleObj name="Equation" r:id="rId49" imgW="787320" imgH="825480" progId="Equation.DSMT4">
                  <p:embed/>
                  <p:pic>
                    <p:nvPicPr>
                      <p:cNvPr id="1640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963" y="4799013"/>
                        <a:ext cx="78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0" name="Object 26"/>
          <p:cNvGraphicFramePr>
            <a:graphicFrameLocks noChangeAspect="1"/>
          </p:cNvGraphicFramePr>
          <p:nvPr/>
        </p:nvGraphicFramePr>
        <p:xfrm>
          <a:off x="7623175" y="4784725"/>
          <a:ext cx="977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977760" imgH="825480" progId="Equation.DSMT4">
                  <p:embed/>
                </p:oleObj>
              </mc:Choice>
              <mc:Fallback>
                <p:oleObj name="Equation" r:id="rId51" imgW="977760" imgH="825480" progId="Equation.DSMT4">
                  <p:embed/>
                  <p:pic>
                    <p:nvPicPr>
                      <p:cNvPr id="1641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3175" y="4784725"/>
                        <a:ext cx="977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3"/>
          <p:cNvGraphicFramePr>
            <a:graphicFrameLocks noChangeAspect="1"/>
          </p:cNvGraphicFramePr>
          <p:nvPr/>
        </p:nvGraphicFramePr>
        <p:xfrm>
          <a:off x="5791200" y="1600200"/>
          <a:ext cx="250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2501640" imgH="380880" progId="Equation.DSMT4">
                  <p:embed/>
                </p:oleObj>
              </mc:Choice>
              <mc:Fallback>
                <p:oleObj name="Equation" r:id="rId53" imgW="2501640" imgH="380880" progId="Equation.DSMT4">
                  <p:embed/>
                  <p:pic>
                    <p:nvPicPr>
                      <p:cNvPr id="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00200"/>
                        <a:ext cx="250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3"/>
          <p:cNvGraphicFramePr>
            <a:graphicFrameLocks noChangeAspect="1"/>
          </p:cNvGraphicFramePr>
          <p:nvPr/>
        </p:nvGraphicFramePr>
        <p:xfrm>
          <a:off x="5638800" y="2133600"/>
          <a:ext cx="264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641320" imgH="482400" progId="Equation.DSMT4">
                  <p:embed/>
                </p:oleObj>
              </mc:Choice>
              <mc:Fallback>
                <p:oleObj name="Equation" r:id="rId55" imgW="2641320" imgH="482400" progId="Equation.DSMT4">
                  <p:embed/>
                  <p:pic>
                    <p:nvPicPr>
                      <p:cNvPr id="3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33600"/>
                        <a:ext cx="2641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3"/>
          <p:cNvGraphicFramePr>
            <a:graphicFrameLocks noChangeAspect="1"/>
          </p:cNvGraphicFramePr>
          <p:nvPr/>
        </p:nvGraphicFramePr>
        <p:xfrm>
          <a:off x="5334000" y="2743200"/>
          <a:ext cx="295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958840" imgH="482400" progId="Equation.DSMT4">
                  <p:embed/>
                </p:oleObj>
              </mc:Choice>
              <mc:Fallback>
                <p:oleObj name="Equation" r:id="rId57" imgW="2958840" imgH="482400" progId="Equation.DSMT4">
                  <p:embed/>
                  <p:pic>
                    <p:nvPicPr>
                      <p:cNvPr id="3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743200"/>
                        <a:ext cx="2959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192089"/>
            <a:ext cx="8229600" cy="646111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b="1" dirty="0">
                <a:solidFill>
                  <a:schemeClr val="tx1"/>
                </a:solidFill>
              </a:rPr>
              <a:t>More Practice: Solve for the Roots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355600" y="976313"/>
          <a:ext cx="3302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920" imgH="850680" progId="Equation.DSMT4">
                  <p:embed/>
                </p:oleObj>
              </mc:Choice>
              <mc:Fallback>
                <p:oleObj name="Equation" r:id="rId3" imgW="3301920" imgH="850680" progId="Equation.DSMT4">
                  <p:embed/>
                  <p:pic>
                    <p:nvPicPr>
                      <p:cNvPr id="174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976313"/>
                        <a:ext cx="33020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3"/>
          <p:cNvGraphicFramePr>
            <a:graphicFrameLocks noChangeAspect="1"/>
          </p:cNvGraphicFramePr>
          <p:nvPr/>
        </p:nvGraphicFramePr>
        <p:xfrm>
          <a:off x="5103813" y="1173163"/>
          <a:ext cx="3467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66800" imgH="457200" progId="Equation.DSMT4">
                  <p:embed/>
                </p:oleObj>
              </mc:Choice>
              <mc:Fallback>
                <p:oleObj name="Equation" r:id="rId5" imgW="3466800" imgH="457200" progId="Equation.DSMT4">
                  <p:embed/>
                  <p:pic>
                    <p:nvPicPr>
                      <p:cNvPr id="3174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1173163"/>
                        <a:ext cx="3467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661988" y="2959100"/>
          <a:ext cx="2921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20680" imgH="850680" progId="Equation.DSMT4">
                  <p:embed/>
                </p:oleObj>
              </mc:Choice>
              <mc:Fallback>
                <p:oleObj name="Equation" r:id="rId7" imgW="2920680" imgH="85068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2959100"/>
                        <a:ext cx="29210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5"/>
          <p:cNvGraphicFramePr>
            <a:graphicFrameLocks noChangeAspect="1"/>
          </p:cNvGraphicFramePr>
          <p:nvPr/>
        </p:nvGraphicFramePr>
        <p:xfrm>
          <a:off x="749300" y="2044700"/>
          <a:ext cx="2946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46240" imgH="850680" progId="Equation.DSMT4">
                  <p:embed/>
                </p:oleObj>
              </mc:Choice>
              <mc:Fallback>
                <p:oleObj name="Equation" r:id="rId9" imgW="2946240" imgH="850680" progId="Equation.DSMT4">
                  <p:embed/>
                  <p:pic>
                    <p:nvPicPr>
                      <p:cNvPr id="3175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2044700"/>
                        <a:ext cx="29464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6"/>
          <p:cNvGraphicFramePr>
            <a:graphicFrameLocks noChangeAspect="1"/>
          </p:cNvGraphicFramePr>
          <p:nvPr/>
        </p:nvGraphicFramePr>
        <p:xfrm>
          <a:off x="5283200" y="1828800"/>
          <a:ext cx="2997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97000" imgH="583920" progId="Equation.DSMT4">
                  <p:embed/>
                </p:oleObj>
              </mc:Choice>
              <mc:Fallback>
                <p:oleObj name="Equation" r:id="rId11" imgW="2997000" imgH="583920" progId="Equation.DSMT4">
                  <p:embed/>
                  <p:pic>
                    <p:nvPicPr>
                      <p:cNvPr id="3175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1828800"/>
                        <a:ext cx="2997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7"/>
          <p:cNvGraphicFramePr>
            <a:graphicFrameLocks noChangeAspect="1"/>
          </p:cNvGraphicFramePr>
          <p:nvPr/>
        </p:nvGraphicFramePr>
        <p:xfrm>
          <a:off x="4995863" y="2533650"/>
          <a:ext cx="3822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22480" imgH="583920" progId="Equation.DSMT4">
                  <p:embed/>
                </p:oleObj>
              </mc:Choice>
              <mc:Fallback>
                <p:oleObj name="Equation" r:id="rId13" imgW="3822480" imgH="583920" progId="Equation.DSMT4">
                  <p:embed/>
                  <p:pic>
                    <p:nvPicPr>
                      <p:cNvPr id="3175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863" y="2533650"/>
                        <a:ext cx="38227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565150" y="3959225"/>
          <a:ext cx="1333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33440" imgH="317160" progId="Equation.DSMT4">
                  <p:embed/>
                </p:oleObj>
              </mc:Choice>
              <mc:Fallback>
                <p:oleObj name="Equation" r:id="rId15" imgW="1333440" imgH="317160" progId="Equation.DSMT4">
                  <p:embed/>
                  <p:pic>
                    <p:nvPicPr>
                      <p:cNvPr id="174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3959225"/>
                        <a:ext cx="1333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235200" y="3919538"/>
          <a:ext cx="1879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879560" imgH="393480" progId="Equation.DSMT4">
                  <p:embed/>
                </p:oleObj>
              </mc:Choice>
              <mc:Fallback>
                <p:oleObj name="Equation" r:id="rId17" imgW="1879560" imgH="393480" progId="Equation.DSMT4">
                  <p:embed/>
                  <p:pic>
                    <p:nvPicPr>
                      <p:cNvPr id="174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919538"/>
                        <a:ext cx="18796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798513" y="44958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87320" imgH="838080" progId="Equation.DSMT4">
                  <p:embed/>
                </p:oleObj>
              </mc:Choice>
              <mc:Fallback>
                <p:oleObj name="Equation" r:id="rId19" imgW="787320" imgH="838080" progId="Equation.DSMT4">
                  <p:embed/>
                  <p:pic>
                    <p:nvPicPr>
                      <p:cNvPr id="174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4495800"/>
                        <a:ext cx="787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3005138" y="4691063"/>
          <a:ext cx="74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49160" imgH="317160" progId="Equation.DSMT4">
                  <p:embed/>
                </p:oleObj>
              </mc:Choice>
              <mc:Fallback>
                <p:oleObj name="Equation" r:id="rId21" imgW="749160" imgH="317160" progId="Equation.DSMT4">
                  <p:embed/>
                  <p:pic>
                    <p:nvPicPr>
                      <p:cNvPr id="174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8" y="4691063"/>
                        <a:ext cx="749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6445250" y="3568700"/>
          <a:ext cx="749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49160" imgH="393480" progId="Equation.DSMT4">
                  <p:embed/>
                </p:oleObj>
              </mc:Choice>
              <mc:Fallback>
                <p:oleObj name="Equation" r:id="rId23" imgW="749160" imgH="393480" progId="Equation.DSMT4">
                  <p:embed/>
                  <p:pic>
                    <p:nvPicPr>
                      <p:cNvPr id="174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3568700"/>
                        <a:ext cx="749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7467600" y="3567113"/>
          <a:ext cx="952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52200" imgH="393480" progId="Equation.DSMT4">
                  <p:embed/>
                </p:oleObj>
              </mc:Choice>
              <mc:Fallback>
                <p:oleObj name="Equation" r:id="rId25" imgW="952200" imgH="393480" progId="Equation.DSMT4">
                  <p:embed/>
                  <p:pic>
                    <p:nvPicPr>
                      <p:cNvPr id="174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567113"/>
                        <a:ext cx="952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rot="5400000">
            <a:off x="5334000" y="3389313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6477000" y="3276600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7467600" y="3352800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4876800" y="3733800"/>
          <a:ext cx="1219200" cy="414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07880" imgH="444240" progId="Equation.DSMT4">
                  <p:embed/>
                </p:oleObj>
              </mc:Choice>
              <mc:Fallback>
                <p:oleObj name="Equation" r:id="rId27" imgW="1307880" imgH="444240" progId="Equation.DSMT4">
                  <p:embed/>
                  <p:pic>
                    <p:nvPicPr>
                      <p:cNvPr id="1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733800"/>
                        <a:ext cx="1219200" cy="4142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5070475" y="4197350"/>
          <a:ext cx="11017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80800" imgH="482400" progId="Equation.DSMT4">
                  <p:embed/>
                </p:oleObj>
              </mc:Choice>
              <mc:Fallback>
                <p:oleObj name="Equation" r:id="rId29" imgW="1180800" imgH="482400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475" y="4197350"/>
                        <a:ext cx="110172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/>
        </p:nvGraphicFramePr>
        <p:xfrm>
          <a:off x="5181600" y="4625975"/>
          <a:ext cx="12080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95280" imgH="558720" progId="Equation.DSMT4">
                  <p:embed/>
                </p:oleObj>
              </mc:Choice>
              <mc:Fallback>
                <p:oleObj name="Equation" r:id="rId31" imgW="1295280" imgH="558720" progId="Equation.DSMT4">
                  <p:embed/>
                  <p:pic>
                    <p:nvPicPr>
                      <p:cNvPr id="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625975"/>
                        <a:ext cx="120808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/>
          <p:cNvGraphicFramePr>
            <a:graphicFrameLocks noChangeAspect="1"/>
          </p:cNvGraphicFramePr>
          <p:nvPr/>
        </p:nvGraphicFramePr>
        <p:xfrm>
          <a:off x="5410200" y="5257800"/>
          <a:ext cx="7461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99920" imgH="317160" progId="Equation.DSMT4">
                  <p:embed/>
                </p:oleObj>
              </mc:Choice>
              <mc:Fallback>
                <p:oleObj name="Equation" r:id="rId33" imgW="799920" imgH="317160" progId="Equation.DSMT4">
                  <p:embed/>
                  <p:pic>
                    <p:nvPicPr>
                      <p:cNvPr id="2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257800"/>
                        <a:ext cx="74612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 bwMode="auto">
          <a:xfrm>
            <a:off x="228600" y="228600"/>
            <a:ext cx="7772400" cy="64611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Even More Practice: Solve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81000" y="930275"/>
          <a:ext cx="38639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160" imgH="241200" progId="Equation.DSMT4">
                  <p:embed/>
                </p:oleObj>
              </mc:Choice>
              <mc:Fallback>
                <p:oleObj name="Equation" r:id="rId3" imgW="1676160" imgH="241200" progId="Equation.DSMT4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930275"/>
                        <a:ext cx="38639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5099050" y="973138"/>
          <a:ext cx="27495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760" imgH="253800" progId="Equation.DSMT4">
                  <p:embed/>
                </p:oleObj>
              </mc:Choice>
              <mc:Fallback>
                <p:oleObj name="Equation" r:id="rId5" imgW="1193760" imgH="253800" progId="Equation.DSMT4">
                  <p:embed/>
                  <p:pic>
                    <p:nvPicPr>
                      <p:cNvPr id="184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973138"/>
                        <a:ext cx="274955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4"/>
          <p:cNvGraphicFramePr>
            <a:graphicFrameLocks noChangeAspect="1"/>
          </p:cNvGraphicFramePr>
          <p:nvPr/>
        </p:nvGraphicFramePr>
        <p:xfrm>
          <a:off x="2379663" y="1379538"/>
          <a:ext cx="4984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164880" progId="Equation.DSMT4">
                  <p:embed/>
                </p:oleObj>
              </mc:Choice>
              <mc:Fallback>
                <p:oleObj name="Equation" r:id="rId7" imgW="215640" imgH="164880" progId="Equation.DSMT4">
                  <p:embed/>
                  <p:pic>
                    <p:nvPicPr>
                      <p:cNvPr id="2867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1379538"/>
                        <a:ext cx="4984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5"/>
          <p:cNvGraphicFramePr>
            <a:graphicFrameLocks noChangeAspect="1"/>
          </p:cNvGraphicFramePr>
          <p:nvPr/>
        </p:nvGraphicFramePr>
        <p:xfrm>
          <a:off x="3044825" y="1392238"/>
          <a:ext cx="4984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40" imgH="164880" progId="Equation.DSMT4">
                  <p:embed/>
                </p:oleObj>
              </mc:Choice>
              <mc:Fallback>
                <p:oleObj name="Equation" r:id="rId9" imgW="215640" imgH="164880" progId="Equation.DSMT4">
                  <p:embed/>
                  <p:pic>
                    <p:nvPicPr>
                      <p:cNvPr id="2868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4825" y="1392238"/>
                        <a:ext cx="4984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6"/>
          <p:cNvGraphicFramePr>
            <a:graphicFrameLocks noChangeAspect="1"/>
          </p:cNvGraphicFramePr>
          <p:nvPr/>
        </p:nvGraphicFramePr>
        <p:xfrm>
          <a:off x="3679825" y="1376363"/>
          <a:ext cx="704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60" imgH="177480" progId="Equation.DSMT4">
                  <p:embed/>
                </p:oleObj>
              </mc:Choice>
              <mc:Fallback>
                <p:oleObj name="Equation" r:id="rId11" imgW="304560" imgH="177480" progId="Equation.DSMT4">
                  <p:embed/>
                  <p:pic>
                    <p:nvPicPr>
                      <p:cNvPr id="2868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25" y="1376363"/>
                        <a:ext cx="70485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7"/>
          <p:cNvGraphicFramePr>
            <a:graphicFrameLocks noChangeAspect="1"/>
          </p:cNvGraphicFramePr>
          <p:nvPr/>
        </p:nvGraphicFramePr>
        <p:xfrm>
          <a:off x="1514475" y="1389063"/>
          <a:ext cx="704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560" imgH="177480" progId="Equation.DSMT4">
                  <p:embed/>
                </p:oleObj>
              </mc:Choice>
              <mc:Fallback>
                <p:oleObj name="Equation" r:id="rId13" imgW="304560" imgH="177480" progId="Equation.DSMT4">
                  <p:embed/>
                  <p:pic>
                    <p:nvPicPr>
                      <p:cNvPr id="2868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5" y="1389063"/>
                        <a:ext cx="70485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1611313" y="969963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1684338" y="1357313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2400300" y="1001713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2430463" y="1331913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3060700" y="1004888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3076575" y="1363663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3692525" y="1008063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3736975" y="1366838"/>
            <a:ext cx="508000" cy="46355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8691" name="Object 8"/>
          <p:cNvGraphicFramePr>
            <a:graphicFrameLocks noChangeAspect="1"/>
          </p:cNvGraphicFramePr>
          <p:nvPr/>
        </p:nvGraphicFramePr>
        <p:xfrm>
          <a:off x="903288" y="1978025"/>
          <a:ext cx="43815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215640" progId="Equation.DSMT4">
                  <p:embed/>
                </p:oleObj>
              </mc:Choice>
              <mc:Fallback>
                <p:oleObj name="Equation" r:id="rId15" imgW="190440" imgH="215640" progId="Equation.DSMT4">
                  <p:embed/>
                  <p:pic>
                    <p:nvPicPr>
                      <p:cNvPr id="2869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8" y="1978025"/>
                        <a:ext cx="438150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2" name="Object 9"/>
          <p:cNvGraphicFramePr>
            <a:graphicFrameLocks noChangeAspect="1"/>
          </p:cNvGraphicFramePr>
          <p:nvPr/>
        </p:nvGraphicFramePr>
        <p:xfrm>
          <a:off x="1379538" y="2030413"/>
          <a:ext cx="7016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560" imgH="177480" progId="Equation.DSMT4">
                  <p:embed/>
                </p:oleObj>
              </mc:Choice>
              <mc:Fallback>
                <p:oleObj name="Equation" r:id="rId17" imgW="304560" imgH="177480" progId="Equation.DSMT4">
                  <p:embed/>
                  <p:pic>
                    <p:nvPicPr>
                      <p:cNvPr id="2869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2030413"/>
                        <a:ext cx="701675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3" name="Object 10"/>
          <p:cNvGraphicFramePr>
            <a:graphicFrameLocks noChangeAspect="1"/>
          </p:cNvGraphicFramePr>
          <p:nvPr/>
        </p:nvGraphicFramePr>
        <p:xfrm>
          <a:off x="2270125" y="2054225"/>
          <a:ext cx="7016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4560" imgH="164880" progId="Equation.DSMT4">
                  <p:embed/>
                </p:oleObj>
              </mc:Choice>
              <mc:Fallback>
                <p:oleObj name="Equation" r:id="rId19" imgW="304560" imgH="164880" progId="Equation.DSMT4">
                  <p:embed/>
                  <p:pic>
                    <p:nvPicPr>
                      <p:cNvPr id="2869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125" y="2054225"/>
                        <a:ext cx="7016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4" name="Object 11"/>
          <p:cNvGraphicFramePr>
            <a:graphicFrameLocks noChangeAspect="1"/>
          </p:cNvGraphicFramePr>
          <p:nvPr/>
        </p:nvGraphicFramePr>
        <p:xfrm>
          <a:off x="3000375" y="2054225"/>
          <a:ext cx="88106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80" imgH="177480" progId="Equation.DSMT4">
                  <p:embed/>
                </p:oleObj>
              </mc:Choice>
              <mc:Fallback>
                <p:oleObj name="Equation" r:id="rId21" imgW="380880" imgH="177480" progId="Equation.DSMT4">
                  <p:embed/>
                  <p:pic>
                    <p:nvPicPr>
                      <p:cNvPr id="2869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2054225"/>
                        <a:ext cx="881063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5" name="Object 12"/>
          <p:cNvGraphicFramePr>
            <a:graphicFrameLocks noChangeAspect="1"/>
          </p:cNvGraphicFramePr>
          <p:nvPr/>
        </p:nvGraphicFramePr>
        <p:xfrm>
          <a:off x="549275" y="2463800"/>
          <a:ext cx="274796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93760" imgH="253800" progId="Equation.DSMT4">
                  <p:embed/>
                </p:oleObj>
              </mc:Choice>
              <mc:Fallback>
                <p:oleObj name="Equation" r:id="rId23" imgW="1193760" imgH="253800" progId="Equation.DSMT4">
                  <p:embed/>
                  <p:pic>
                    <p:nvPicPr>
                      <p:cNvPr id="2869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463800"/>
                        <a:ext cx="2747963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87350" y="3608388"/>
          <a:ext cx="12096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09480" imgH="177480" progId="Equation.DSMT4">
                  <p:embed/>
                </p:oleObj>
              </mc:Choice>
              <mc:Fallback>
                <p:oleObj name="Equation" r:id="rId25" imgW="609480" imgH="177480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3608388"/>
                        <a:ext cx="120967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769938" y="3281363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898650" y="3627438"/>
          <a:ext cx="11176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480" imgH="177480" progId="Equation.DSMT4">
                  <p:embed/>
                </p:oleObj>
              </mc:Choice>
              <mc:Fallback>
                <p:oleObj name="Equation" r:id="rId27" imgW="609480" imgH="17748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3627438"/>
                        <a:ext cx="11176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5400000">
            <a:off x="1793875" y="3244850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811213" y="4057650"/>
          <a:ext cx="7540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80" imgH="177480" progId="Equation.DSMT4">
                  <p:embed/>
                </p:oleObj>
              </mc:Choice>
              <mc:Fallback>
                <p:oleObj name="Equation" r:id="rId29" imgW="380880" imgH="177480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4057650"/>
                        <a:ext cx="754062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2144713" y="4041775"/>
          <a:ext cx="7556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880" imgH="177480" progId="Equation.DSMT4">
                  <p:embed/>
                </p:oleObj>
              </mc:Choice>
              <mc:Fallback>
                <p:oleObj name="Equation" r:id="rId31" imgW="380880" imgH="177480" progId="Equation.DSMT4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4041775"/>
                        <a:ext cx="7556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7"/>
          <p:cNvGraphicFramePr>
            <a:graphicFrameLocks noChangeAspect="1"/>
          </p:cNvGraphicFramePr>
          <p:nvPr/>
        </p:nvGraphicFramePr>
        <p:xfrm>
          <a:off x="5584825" y="3997325"/>
          <a:ext cx="13350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72840" imgH="177480" progId="Equation.DSMT4">
                  <p:embed/>
                </p:oleObj>
              </mc:Choice>
              <mc:Fallback>
                <p:oleObj name="Equation" r:id="rId33" imgW="672840" imgH="177480" progId="Equation.DSMT4">
                  <p:embed/>
                  <p:pic>
                    <p:nvPicPr>
                      <p:cNvPr id="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4825" y="3997325"/>
                        <a:ext cx="1335088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7"/>
          <p:cNvCxnSpPr/>
          <p:nvPr/>
        </p:nvCxnSpPr>
        <p:spPr>
          <a:xfrm rot="5400000">
            <a:off x="6186488" y="3670300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18"/>
          <p:cNvGraphicFramePr>
            <a:graphicFrameLocks noChangeAspect="1"/>
          </p:cNvGraphicFramePr>
          <p:nvPr/>
        </p:nvGraphicFramePr>
        <p:xfrm>
          <a:off x="7169150" y="4016375"/>
          <a:ext cx="10953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96880" imgH="177480" progId="Equation.DSMT4">
                  <p:embed/>
                </p:oleObj>
              </mc:Choice>
              <mc:Fallback>
                <p:oleObj name="Equation" r:id="rId35" imgW="596880" imgH="177480" progId="Equation.DSMT4">
                  <p:embed/>
                  <p:pic>
                    <p:nvPicPr>
                      <p:cNvPr id="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9150" y="4016375"/>
                        <a:ext cx="109537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9"/>
          <p:cNvCxnSpPr/>
          <p:nvPr/>
        </p:nvCxnSpPr>
        <p:spPr>
          <a:xfrm rot="5400000">
            <a:off x="7210425" y="363378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19"/>
          <p:cNvGraphicFramePr>
            <a:graphicFrameLocks noChangeAspect="1"/>
          </p:cNvGraphicFramePr>
          <p:nvPr/>
        </p:nvGraphicFramePr>
        <p:xfrm>
          <a:off x="6007100" y="4446588"/>
          <a:ext cx="881063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44240" imgH="177480" progId="Equation.DSMT4">
                  <p:embed/>
                </p:oleObj>
              </mc:Choice>
              <mc:Fallback>
                <p:oleObj name="Equation" r:id="rId37" imgW="444240" imgH="177480" progId="Equation.DSMT4">
                  <p:embed/>
                  <p:pic>
                    <p:nvPicPr>
                      <p:cNvPr id="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4446588"/>
                        <a:ext cx="881063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0"/>
          <p:cNvGraphicFramePr>
            <a:graphicFrameLocks noChangeAspect="1"/>
          </p:cNvGraphicFramePr>
          <p:nvPr/>
        </p:nvGraphicFramePr>
        <p:xfrm>
          <a:off x="7488238" y="4430713"/>
          <a:ext cx="7302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8280" imgH="177480" progId="Equation.DSMT4">
                  <p:embed/>
                </p:oleObj>
              </mc:Choice>
              <mc:Fallback>
                <p:oleObj name="Equation" r:id="rId39" imgW="368280" imgH="177480" progId="Equation.DSMT4">
                  <p:embed/>
                  <p:pic>
                    <p:nvPicPr>
                      <p:cNvPr id="13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8238" y="4430713"/>
                        <a:ext cx="7302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8" name="Object 21"/>
          <p:cNvGraphicFramePr>
            <a:graphicFrameLocks noChangeAspect="1"/>
          </p:cNvGraphicFramePr>
          <p:nvPr/>
        </p:nvGraphicFramePr>
        <p:xfrm>
          <a:off x="5781675" y="1522413"/>
          <a:ext cx="20780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901440" imgH="215640" progId="Equation.DSMT4">
                  <p:embed/>
                </p:oleObj>
              </mc:Choice>
              <mc:Fallback>
                <p:oleObj name="Equation" r:id="rId41" imgW="901440" imgH="215640" progId="Equation.DSMT4">
                  <p:embed/>
                  <p:pic>
                    <p:nvPicPr>
                      <p:cNvPr id="2870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5" y="1522413"/>
                        <a:ext cx="2078038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9" name="Object 22"/>
          <p:cNvGraphicFramePr>
            <a:graphicFrameLocks noChangeAspect="1"/>
          </p:cNvGraphicFramePr>
          <p:nvPr/>
        </p:nvGraphicFramePr>
        <p:xfrm>
          <a:off x="5416550" y="2128838"/>
          <a:ext cx="26050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130040" imgH="215640" progId="Equation.DSMT4">
                  <p:embed/>
                </p:oleObj>
              </mc:Choice>
              <mc:Fallback>
                <p:oleObj name="Equation" r:id="rId43" imgW="1130040" imgH="215640" progId="Equation.DSMT4">
                  <p:embed/>
                  <p:pic>
                    <p:nvPicPr>
                      <p:cNvPr id="2870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2128838"/>
                        <a:ext cx="2605088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0" name="Object 23"/>
          <p:cNvGraphicFramePr>
            <a:graphicFrameLocks noChangeAspect="1"/>
          </p:cNvGraphicFramePr>
          <p:nvPr/>
        </p:nvGraphicFramePr>
        <p:xfrm>
          <a:off x="5326063" y="2808288"/>
          <a:ext cx="286861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44520" imgH="253800" progId="Equation.DSMT4">
                  <p:embed/>
                </p:oleObj>
              </mc:Choice>
              <mc:Fallback>
                <p:oleObj name="Equation" r:id="rId45" imgW="1244520" imgH="253800" progId="Equation.DSMT4">
                  <p:embed/>
                  <p:pic>
                    <p:nvPicPr>
                      <p:cNvPr id="2871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063" y="2808288"/>
                        <a:ext cx="2868612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/>
        </p:nvGraphicFramePr>
        <p:xfrm>
          <a:off x="3908425" y="2054225"/>
          <a:ext cx="2936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6720" imgH="177480" progId="Equation.DSMT4">
                  <p:embed/>
                </p:oleObj>
              </mc:Choice>
              <mc:Fallback>
                <p:oleObj name="Equation" r:id="rId47" imgW="126720" imgH="177480" progId="Equation.DSMT4">
                  <p:embed/>
                  <p:pic>
                    <p:nvPicPr>
                      <p:cNvPr id="3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425" y="2054225"/>
                        <a:ext cx="2936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3" grpId="0" animBg="1"/>
      <p:bldP spid="28683" grpId="1" animBg="1"/>
      <p:bldP spid="28684" grpId="0" animBg="1"/>
      <p:bldP spid="28684" grpId="1" animBg="1"/>
      <p:bldP spid="28685" grpId="0" animBg="1"/>
      <p:bldP spid="28685" grpId="1" animBg="1"/>
      <p:bldP spid="28686" grpId="0" animBg="1"/>
      <p:bldP spid="28686" grpId="1" animBg="1"/>
      <p:bldP spid="28687" grpId="0" animBg="1"/>
      <p:bldP spid="28687" grpId="1" animBg="1"/>
      <p:bldP spid="28688" grpId="0" animBg="1"/>
      <p:bldP spid="28688" grpId="1" animBg="1"/>
      <p:bldP spid="28689" grpId="0" animBg="1"/>
      <p:bldP spid="28689" grpId="1" animBg="1"/>
      <p:bldP spid="28690" grpId="0" animBg="1"/>
      <p:bldP spid="2869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c37da6d8cf793ca9671c82538b8359ac8b2ec"/>
  <p:tag name="ISPRING_RESOURCE_PATHS_HASH_2" val="cb6a4d945a5da736ec452348254d196e96bd8a"/>
  <p:tag name="ISPRING_LMS_API_VERSION" val="SCORM 2004 (2nd edition)"/>
  <p:tag name="ISPRING_ULTRA_SCORM_COURCE_TITLE" val="Lesson 2 Solving Quadratic Equations by Factoring"/>
  <p:tag name="ISPRING_ULTRA_SCORM_COURSE_ID" val="D250784D-26F5-4B0E-B56D-126F7A7257C2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Lesson 2 Solving Quadratic Equations by Factoring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163</TotalTime>
  <Words>537</Words>
  <Application>Microsoft Office PowerPoint</Application>
  <PresentationFormat>On-screen Show (4:3)</PresentationFormat>
  <Paragraphs>63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Century Schoolbook</vt:lpstr>
      <vt:lpstr>Corbel</vt:lpstr>
      <vt:lpstr>Gill Sans MT</vt:lpstr>
      <vt:lpstr>Wingdings</vt:lpstr>
      <vt:lpstr>Wingdings 2</vt:lpstr>
      <vt:lpstr>Oriel</vt:lpstr>
      <vt:lpstr>Equation</vt:lpstr>
      <vt:lpstr>MathType 6.0 Equation</vt:lpstr>
      <vt:lpstr>Lesson 2:  Solving Quadratic Functions by Factoring</vt:lpstr>
      <vt:lpstr>I) What does it mean to Solve an Equation?</vt:lpstr>
      <vt:lpstr>ii) Solving Trinomials by Factoring</vt:lpstr>
      <vt:lpstr>Practice: Solve each of the following equations</vt:lpstr>
      <vt:lpstr>PowerPoint Presentation</vt:lpstr>
      <vt:lpstr>Practice: Factor and Solve</vt:lpstr>
      <vt:lpstr>Practice: Solve for the Roots </vt:lpstr>
      <vt:lpstr>More Practice: Solve for the Roots</vt:lpstr>
      <vt:lpstr>Even More Practice: Solve</vt:lpstr>
      <vt:lpstr>Applications of Quadratic Functions:</vt:lpstr>
      <vt:lpstr>Example 4: The difference of two numbers is 4.  The sum of their squares is 136.  Find the numbers:</vt:lpstr>
      <vt:lpstr>Example 5:The width of a rectangle is 11 cm. less than 3 times the length. If the area is 42 square cm. find the dimensions of the rectangle.</vt:lpstr>
      <vt:lpstr>A 32m tall tree is broken during a severe storm.  The distance from the base of the tree to the tip where it touches the ground is 16m.  At what height did the tree break?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 Solving Quadratic Equations by Factoring</dc:title>
  <dc:creator>Danny Young</dc:creator>
  <cp:lastModifiedBy>Danny Young</cp:lastModifiedBy>
  <cp:revision>30</cp:revision>
  <dcterms:created xsi:type="dcterms:W3CDTF">2015-01-03T17:58:21Z</dcterms:created>
  <dcterms:modified xsi:type="dcterms:W3CDTF">2021-03-28T19:57:27Z</dcterms:modified>
</cp:coreProperties>
</file>